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embedTrueTypeFonts="1" autoCompressPictures="0">
  <p:sldMasterIdLst>
    <p:sldMasterId id="2147483735" r:id="rId4"/>
  </p:sldMasterIdLst>
  <p:notesMasterIdLst>
    <p:notesMasterId r:id="rId8"/>
  </p:notesMasterIdLst>
  <p:handoutMasterIdLst>
    <p:handoutMasterId r:id="rId9"/>
  </p:handoutMasterIdLst>
  <p:sldIdLst>
    <p:sldId id="258" r:id="rId5"/>
    <p:sldId id="439" r:id="rId6"/>
    <p:sldId id="440" r:id="rId7"/>
  </p:sldIdLst>
  <p:sldSz cx="12192000" cy="6858000"/>
  <p:notesSz cx="6858000" cy="9144000"/>
  <p:embeddedFontLst>
    <p:embeddedFont>
      <p:font typeface="Avenir Black" panose="02000503020000020003" pitchFamily="2" charset="0"/>
      <p:bold r:id="rId10"/>
      <p:italic r:id="rId11"/>
      <p:boldItalic r:id="rId12"/>
    </p:embeddedFont>
    <p:embeddedFont>
      <p:font typeface="avenir book" panose="02000503020000020003" pitchFamily="2" charset="0"/>
      <p:regular r:id="rId13"/>
      <p:italic r:id="rId14"/>
    </p:embeddedFont>
    <p:embeddedFont>
      <p:font typeface="Avenir Next LT Pro" panose="020B0504020202020204" pitchFamily="34" charset="77"/>
      <p:regular r:id="rId15"/>
      <p:bold r:id="rId16"/>
      <p:italic r:id="rId17"/>
      <p:boldItalic r:id="rId18"/>
    </p:embeddedFont>
    <p:embeddedFont>
      <p:font typeface="Avenir Next LT Pro Demi" panose="020B0504020202020204" pitchFamily="34" charset="77"/>
      <p:regular r:id="rId19"/>
      <p:bold r:id="rId20"/>
      <p:italic r:id="rId21"/>
      <p:boldItalic r:id="rId22"/>
    </p:embeddedFont>
    <p:embeddedFont>
      <p:font typeface="Mercury Display" panose="020F0502020204030204"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AB1102-CE4F-7C5D-A622-0B353BB7702D}" name="Jennifer Leinweber" initials="" userId="S::JenniferLeinweber@JenniferLeinweber.onmicrosoft.com::c68e75d4-c106-46f0-847c-f6898037d001" providerId="AD"/>
  <p188:author id="{73B9AFD7-B296-46B2-DCB4-84864EA23410}" name="Mark Mason" initials="" userId="S::mark.mason@thebridge.com::af28e763-da62-4a1a-9eb8-3e085c3212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EDEBED"/>
    <a:srgbClr val="D1D2D6"/>
    <a:srgbClr val="F8009B"/>
    <a:srgbClr val="03FF9E"/>
    <a:srgbClr val="FCA7F6"/>
    <a:srgbClr val="C7C8C8"/>
    <a:srgbClr val="FE4238"/>
    <a:srgbClr val="6668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75"/>
    <p:restoredTop sz="95087"/>
  </p:normalViewPr>
  <p:slideViewPr>
    <p:cSldViewPr snapToGrid="0" showGuides="1">
      <p:cViewPr varScale="1">
        <p:scale>
          <a:sx n="110" d="100"/>
          <a:sy n="110" d="100"/>
        </p:scale>
        <p:origin x="360" y="168"/>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3" d="100"/>
        <a:sy n="123" d="100"/>
      </p:scale>
      <p:origin x="0" y="0"/>
    </p:cViewPr>
  </p:sorterViewPr>
  <p:notesViewPr>
    <p:cSldViewPr snapToGrid="0">
      <p:cViewPr varScale="1">
        <p:scale>
          <a:sx n="121" d="100"/>
          <a:sy n="121" d="100"/>
        </p:scale>
        <p:origin x="3080" y="168"/>
      </p:cViewPr>
      <p:guideLst/>
    </p:cSldViewPr>
  </p:notesViewPr>
  <p:gridSpacing cx="649224" cy="64922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customXml" Target="../customXml/item3.xml"/><Relationship Id="rId21"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customXml" Target="../customXml/item2.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2.fntdata"/><Relationship Id="rId24" Type="http://schemas.openxmlformats.org/officeDocument/2006/relationships/font" Target="fonts/font15.fntdata"/><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Cole" userId="5f1b49f3-a44d-4655-8fe4-85f26d00efa1" providerId="ADAL" clId="{F3E4A18F-DE95-E941-933A-7CFB273E95EB}"/>
    <pc:docChg chg="modSld">
      <pc:chgData name="Ryan Cole" userId="5f1b49f3-a44d-4655-8fe4-85f26d00efa1" providerId="ADAL" clId="{F3E4A18F-DE95-E941-933A-7CFB273E95EB}" dt="2024-07-01T23:44:48.294" v="47" actId="20577"/>
      <pc:docMkLst>
        <pc:docMk/>
      </pc:docMkLst>
      <pc:sldChg chg="modSp mod">
        <pc:chgData name="Ryan Cole" userId="5f1b49f3-a44d-4655-8fe4-85f26d00efa1" providerId="ADAL" clId="{F3E4A18F-DE95-E941-933A-7CFB273E95EB}" dt="2024-07-01T23:44:48.294" v="47" actId="20577"/>
        <pc:sldMkLst>
          <pc:docMk/>
          <pc:sldMk cId="699008341" sldId="258"/>
        </pc:sldMkLst>
        <pc:spChg chg="mod">
          <ac:chgData name="Ryan Cole" userId="5f1b49f3-a44d-4655-8fe4-85f26d00efa1" providerId="ADAL" clId="{F3E4A18F-DE95-E941-933A-7CFB273E95EB}" dt="2024-07-01T23:44:48.294" v="47" actId="20577"/>
          <ac:spMkLst>
            <pc:docMk/>
            <pc:sldMk cId="699008341" sldId="258"/>
            <ac:spMk id="8" creationId="{E308A731-9170-AFE2-A634-96488BF0CB65}"/>
          </ac:spMkLst>
        </pc:spChg>
      </pc:sldChg>
      <pc:sldChg chg="modSp mod">
        <pc:chgData name="Ryan Cole" userId="5f1b49f3-a44d-4655-8fe4-85f26d00efa1" providerId="ADAL" clId="{F3E4A18F-DE95-E941-933A-7CFB273E95EB}" dt="2024-07-01T23:44:44.964" v="46" actId="20577"/>
        <pc:sldMkLst>
          <pc:docMk/>
          <pc:sldMk cId="802861282" sldId="440"/>
        </pc:sldMkLst>
        <pc:spChg chg="mod">
          <ac:chgData name="Ryan Cole" userId="5f1b49f3-a44d-4655-8fe4-85f26d00efa1" providerId="ADAL" clId="{F3E4A18F-DE95-E941-933A-7CFB273E95EB}" dt="2024-07-01T23:44:44.964" v="46" actId="20577"/>
          <ac:spMkLst>
            <pc:docMk/>
            <pc:sldMk cId="802861282" sldId="440"/>
            <ac:spMk id="8" creationId="{E308A731-9170-AFE2-A634-96488BF0CB65}"/>
          </ac:spMkLst>
        </pc:spChg>
      </pc:sldChg>
    </pc:docChg>
  </pc:docChgLst>
  <pc:docChgLst>
    <pc:chgData name="Ryan Cole" userId="5f1b49f3-a44d-4655-8fe4-85f26d00efa1" providerId="ADAL" clId="{AEC84778-1635-0547-9278-1F52B67A76AE}"/>
    <pc:docChg chg="modSld">
      <pc:chgData name="Ryan Cole" userId="5f1b49f3-a44d-4655-8fe4-85f26d00efa1" providerId="ADAL" clId="{AEC84778-1635-0547-9278-1F52B67A76AE}" dt="2024-04-22T15:05:12.156" v="13"/>
      <pc:docMkLst>
        <pc:docMk/>
      </pc:docMkLst>
      <pc:sldChg chg="modSp mod">
        <pc:chgData name="Ryan Cole" userId="5f1b49f3-a44d-4655-8fe4-85f26d00efa1" providerId="ADAL" clId="{AEC84778-1635-0547-9278-1F52B67A76AE}" dt="2024-04-22T15:05:01.940" v="12" actId="20577"/>
        <pc:sldMkLst>
          <pc:docMk/>
          <pc:sldMk cId="699008341" sldId="258"/>
        </pc:sldMkLst>
        <pc:spChg chg="mod">
          <ac:chgData name="Ryan Cole" userId="5f1b49f3-a44d-4655-8fe4-85f26d00efa1" providerId="ADAL" clId="{AEC84778-1635-0547-9278-1F52B67A76AE}" dt="2024-04-22T15:05:01.940" v="12" actId="20577"/>
          <ac:spMkLst>
            <pc:docMk/>
            <pc:sldMk cId="699008341" sldId="258"/>
            <ac:spMk id="15" creationId="{94DF130C-1D4D-9DF6-393A-B7906892B2D4}"/>
          </ac:spMkLst>
        </pc:spChg>
      </pc:sldChg>
      <pc:sldChg chg="modSp mod">
        <pc:chgData name="Ryan Cole" userId="5f1b49f3-a44d-4655-8fe4-85f26d00efa1" providerId="ADAL" clId="{AEC84778-1635-0547-9278-1F52B67A76AE}" dt="2024-04-22T15:05:12.156" v="13"/>
        <pc:sldMkLst>
          <pc:docMk/>
          <pc:sldMk cId="802861282" sldId="440"/>
        </pc:sldMkLst>
        <pc:spChg chg="mod">
          <ac:chgData name="Ryan Cole" userId="5f1b49f3-a44d-4655-8fe4-85f26d00efa1" providerId="ADAL" clId="{AEC84778-1635-0547-9278-1F52B67A76AE}" dt="2024-04-22T15:05:12.156" v="13"/>
          <ac:spMkLst>
            <pc:docMk/>
            <pc:sldMk cId="802861282" sldId="440"/>
            <ac:spMk id="15" creationId="{94DF130C-1D4D-9DF6-393A-B7906892B2D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DDD2A4-356D-168F-FF6E-DBED6FB07B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50097F-7F09-12EF-3D01-9B20FB85CA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D4986F-6F78-B742-9A9B-A846C63D61DA}" type="datetimeFigureOut">
              <a:rPr lang="en-US" smtClean="0"/>
              <a:t>7/1/24</a:t>
            </a:fld>
            <a:endParaRPr lang="en-US"/>
          </a:p>
        </p:txBody>
      </p:sp>
      <p:sp>
        <p:nvSpPr>
          <p:cNvPr id="4" name="Footer Placeholder 3">
            <a:extLst>
              <a:ext uri="{FF2B5EF4-FFF2-40B4-BE49-F238E27FC236}">
                <a16:creationId xmlns:a16="http://schemas.microsoft.com/office/drawing/2014/main" id="{04D32600-BDED-12F9-98FA-8C102BC43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4C6CD46-6A0A-7B06-B261-2A02FEC21B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B5F9C-1248-E943-8CC8-BD2609EAB7D1}" type="slidenum">
              <a:rPr lang="en-US" smtClean="0"/>
              <a:t>‹#›</a:t>
            </a:fld>
            <a:endParaRPr lang="en-US"/>
          </a:p>
        </p:txBody>
      </p:sp>
    </p:spTree>
    <p:extLst>
      <p:ext uri="{BB962C8B-B14F-4D97-AF65-F5344CB8AC3E}">
        <p14:creationId xmlns:p14="http://schemas.microsoft.com/office/powerpoint/2010/main" val="28097080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LT Pro" panose="020B05040202020202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LT Pro" panose="020B0504020202020204" pitchFamily="34" charset="77"/>
              </a:defRPr>
            </a:lvl1pPr>
          </a:lstStyle>
          <a:p>
            <a:fld id="{5B4F57B0-4C6C-6D43-B1C7-8CFC5D2208CC}" type="datetimeFigureOut">
              <a:rPr lang="en-US" smtClean="0"/>
              <a:pPr/>
              <a:t>7/1/24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LT Pro" panose="020B05040202020202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LT Pro" panose="020B0504020202020204" pitchFamily="34" charset="77"/>
              </a:defRPr>
            </a:lvl1pPr>
          </a:lstStyle>
          <a:p>
            <a:fld id="{6C88C201-25AC-6040-9034-D4F1063BEF48}" type="slidenum">
              <a:rPr lang="en-US" smtClean="0"/>
              <a:pPr/>
              <a:t>‹#›</a:t>
            </a:fld>
            <a:endParaRPr lang="en-US" dirty="0"/>
          </a:p>
        </p:txBody>
      </p:sp>
    </p:spTree>
    <p:extLst>
      <p:ext uri="{BB962C8B-B14F-4D97-AF65-F5344CB8AC3E}">
        <p14:creationId xmlns:p14="http://schemas.microsoft.com/office/powerpoint/2010/main" val="414506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LT Pro" panose="020B0504020202020204" pitchFamily="34" charset="77"/>
        <a:ea typeface="+mn-ea"/>
        <a:cs typeface="+mn-cs"/>
      </a:defRPr>
    </a:lvl1pPr>
    <a:lvl2pPr marL="457200" algn="l" defTabSz="914400" rtl="0" eaLnBrk="1" latinLnBrk="0" hangingPunct="1">
      <a:defRPr sz="1200" b="0" i="0" kern="1200">
        <a:solidFill>
          <a:schemeClr val="tx1"/>
        </a:solidFill>
        <a:latin typeface="Avenir Next LT Pro" panose="020B0504020202020204" pitchFamily="34" charset="77"/>
        <a:ea typeface="+mn-ea"/>
        <a:cs typeface="+mn-cs"/>
      </a:defRPr>
    </a:lvl2pPr>
    <a:lvl3pPr marL="914400" algn="l" defTabSz="914400" rtl="0" eaLnBrk="1" latinLnBrk="0" hangingPunct="1">
      <a:defRPr sz="1200" b="0" i="0" kern="1200">
        <a:solidFill>
          <a:schemeClr val="tx1"/>
        </a:solidFill>
        <a:latin typeface="Avenir Next LT Pro" panose="020B0504020202020204" pitchFamily="34" charset="77"/>
        <a:ea typeface="+mn-ea"/>
        <a:cs typeface="+mn-cs"/>
      </a:defRPr>
    </a:lvl3pPr>
    <a:lvl4pPr marL="1371600" algn="l" defTabSz="914400" rtl="0" eaLnBrk="1" latinLnBrk="0" hangingPunct="1">
      <a:defRPr sz="1200" b="0" i="0" kern="1200">
        <a:solidFill>
          <a:schemeClr val="tx1"/>
        </a:solidFill>
        <a:latin typeface="Avenir Next LT Pro" panose="020B0504020202020204" pitchFamily="34" charset="77"/>
        <a:ea typeface="+mn-ea"/>
        <a:cs typeface="+mn-cs"/>
      </a:defRPr>
    </a:lvl4pPr>
    <a:lvl5pPr marL="1828800" algn="l" defTabSz="914400" rtl="0" eaLnBrk="1" latinLnBrk="0" hangingPunct="1">
      <a:defRPr sz="1200" b="0" i="0" kern="1200">
        <a:solidFill>
          <a:schemeClr val="tx1"/>
        </a:solidFill>
        <a:latin typeface="Avenir Next LT Pro"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7/1/24</a:t>
            </a:fld>
            <a:endParaRPr lang="en-US"/>
          </a:p>
        </p:txBody>
      </p:sp>
      <p:sp>
        <p:nvSpPr>
          <p:cNvPr id="6" name="Footer Placeholder 5"/>
          <p:cNvSpPr>
            <a:spLocks noGrp="1"/>
          </p:cNvSpPr>
          <p:nvPr>
            <p:ph type="ftr" sz="quarter" idx="11"/>
          </p:nvPr>
        </p:nvSpPr>
        <p:spPr/>
        <p:txBody>
          <a:bodyPr/>
          <a:lstStyle/>
          <a:p>
            <a:endParaRPr lang="en-US"/>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62307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Data &amp; A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56400505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09156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178735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38610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721094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Experiences">
    <p:bg>
      <p:bgPr>
        <a:blipFill dpi="0" rotWithShape="1">
          <a:blip r:embed="rId2">
            <a:lum/>
          </a:blip>
          <a:srcRect/>
          <a:stretch>
            <a:fillRect t="-9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3362924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20566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306964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8309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7/1/24</a:t>
            </a:fld>
            <a:endParaRPr lang="en-US" dirty="0"/>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0368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7/1/24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26601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rategy &amp; Advisor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77284726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7186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880143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279411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25953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blipFill>
            <a:blip r:embed="rId2"/>
            <a:stretch>
              <a:fillRect/>
            </a:stretch>
          </a:blipFill>
        </p:spPr>
        <p:txBody>
          <a:bodyPr wrap="square">
            <a:noAutofit/>
          </a:bodyPr>
          <a:lstStyle>
            <a:lvl1pPr marL="11113" indent="0" algn="ctr">
              <a:buFont typeface="+mj-lt"/>
              <a:buNone/>
              <a:tabLst/>
              <a:defRPr b="0">
                <a:solidFill>
                  <a:schemeClr val="accent5"/>
                </a:solidFill>
              </a:defRPr>
            </a:lvl1pPr>
          </a:lstStyle>
          <a:p>
            <a:endParaRPr lang="en-US" dirty="0"/>
          </a:p>
          <a:p>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7/1/24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2" name="Title 1">
            <a:extLst>
              <a:ext uri="{FF2B5EF4-FFF2-40B4-BE49-F238E27FC236}">
                <a16:creationId xmlns:a16="http://schemas.microsoft.com/office/drawing/2014/main" id="{8E4B6EAF-AE7C-E09A-9882-938BCB071A65}"/>
              </a:ext>
            </a:extLst>
          </p:cNvPr>
          <p:cNvSpPr>
            <a:spLocks noGrp="1"/>
          </p:cNvSpPr>
          <p:nvPr>
            <p:ph type="ctrTitle" hasCustomPrompt="1"/>
          </p:nvPr>
        </p:nvSpPr>
        <p:spPr>
          <a:xfrm>
            <a:off x="1087151" y="1480589"/>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3" name="Subtitle 2">
            <a:extLst>
              <a:ext uri="{FF2B5EF4-FFF2-40B4-BE49-F238E27FC236}">
                <a16:creationId xmlns:a16="http://schemas.microsoft.com/office/drawing/2014/main" id="{BBD3F4A1-E622-026E-4991-8D260909B618}"/>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198747809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The Bridge (Red) - Light Background Photo">
    <p:bg>
      <p:bgPr>
        <a:blipFill dpi="0" rotWithShape="1">
          <a:blip r:embed="rId2">
            <a:duotone>
              <a:schemeClr val="bg2">
                <a:shade val="45000"/>
                <a:satMod val="135000"/>
              </a:schemeClr>
              <a:prstClr val="white"/>
            </a:duotone>
          </a:blip>
          <a:srcRect/>
          <a:stretch>
            <a:fillRect t="-83000" b="-83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7/1/24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88540"/>
            <a:ext cx="10149809" cy="2203677"/>
          </a:xfrm>
        </p:spPr>
        <p:txBody>
          <a:bodyPr anchor="b">
            <a:normAutofit/>
          </a:bodyPr>
          <a:lstStyle>
            <a:lvl1pPr algn="l">
              <a:defRPr sz="7200" b="0" i="0">
                <a:solidFill>
                  <a:schemeClr val="tx2"/>
                </a:solidFill>
                <a:latin typeface="Mercury Display" pitchFamily="50" charset="0"/>
              </a:defRPr>
            </a:lvl1pPr>
          </a:lstStyle>
          <a:p>
            <a:r>
              <a:rPr lang="en-US" dirty="0"/>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50638767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 Full Image - The Bridg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7/1/24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2" y="1488540"/>
            <a:ext cx="8038188" cy="2203677"/>
          </a:xfrm>
        </p:spPr>
        <p:txBody>
          <a:bodyPr anchor="b">
            <a:normAutofit/>
          </a:bodyPr>
          <a:lstStyle>
            <a:lvl1pPr algn="l">
              <a:defRPr sz="7200" b="0" i="0">
                <a:solidFill>
                  <a:schemeClr val="accent1"/>
                </a:solidFill>
                <a:latin typeface="Mercury Display" pitchFamily="50" charset="0"/>
              </a:defRPr>
            </a:lvl1pPr>
          </a:lstStyle>
          <a:p>
            <a:r>
              <a:rPr lang="en-US" dirty="0"/>
              <a:t>Agenda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3116209" y="3854526"/>
            <a:ext cx="4049766" cy="2357094"/>
          </a:xfrm>
        </p:spPr>
        <p:txBody>
          <a:bodyPr>
            <a:normAutofit/>
          </a:bodyPr>
          <a:lstStyle>
            <a:lvl1pPr marL="0" indent="0" algn="l">
              <a:lnSpc>
                <a:spcPct val="100000"/>
              </a:lnSpc>
              <a:spcAft>
                <a:spcPts val="300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Agenda Item 1</a:t>
            </a:r>
          </a:p>
          <a:p>
            <a:r>
              <a:rPr lang="en-US" dirty="0"/>
              <a:t>Agenda Item 2</a:t>
            </a:r>
          </a:p>
          <a:p>
            <a:r>
              <a:rPr lang="en-US" dirty="0"/>
              <a:t>Agenda Item 3</a:t>
            </a:r>
          </a:p>
        </p:txBody>
      </p:sp>
      <p:sp>
        <p:nvSpPr>
          <p:cNvPr id="13" name="Text Placeholder 12">
            <a:extLst>
              <a:ext uri="{FF2B5EF4-FFF2-40B4-BE49-F238E27FC236}">
                <a16:creationId xmlns:a16="http://schemas.microsoft.com/office/drawing/2014/main" id="{9C882B30-6312-7E1D-8246-654BAA3D81E8}"/>
              </a:ext>
            </a:extLst>
          </p:cNvPr>
          <p:cNvSpPr>
            <a:spLocks noGrp="1"/>
          </p:cNvSpPr>
          <p:nvPr>
            <p:ph type="body" sz="quarter" idx="13" hasCustomPrompt="1"/>
          </p:nvPr>
        </p:nvSpPr>
        <p:spPr>
          <a:xfrm>
            <a:off x="7165975" y="3854526"/>
            <a:ext cx="4787900" cy="2357094"/>
          </a:xfrm>
        </p:spPr>
        <p:txBody>
          <a:bodyPr vert="horz" lIns="45720" tIns="45720" rIns="45720" bIns="45720" rtlCol="0">
            <a:normAutofit/>
          </a:bodyPr>
          <a:lstStyle>
            <a:lvl1pPr marL="0" indent="0" algn="l" defTabSz="914400" rtl="0" eaLnBrk="1" latinLnBrk="0" hangingPunct="1">
              <a:lnSpc>
                <a:spcPct val="100000"/>
              </a:lnSpc>
              <a:spcBef>
                <a:spcPts val="0"/>
              </a:spcBef>
              <a:spcAft>
                <a:spcPts val="3000"/>
              </a:spcAft>
              <a:buFont typeface="Arial" panose="020B0604020202020204" pitchFamily="34" charset="0"/>
              <a:buNone/>
              <a:defRPr lang="en-US" sz="2400" b="0" i="0" kern="1200" baseline="0" dirty="0">
                <a:solidFill>
                  <a:schemeClr val="tx2"/>
                </a:solidFill>
                <a:latin typeface="+mn-lt"/>
                <a:ea typeface="+mn-ea"/>
                <a:cs typeface="+mn-cs"/>
              </a:defRPr>
            </a:lvl1pPr>
            <a:lvl2pPr>
              <a:defRPr lang="en-US" sz="2000" dirty="0" smtClean="0"/>
            </a:lvl2pPr>
            <a:lvl3pPr>
              <a:defRPr lang="en-US" sz="1800" dirty="0" smtClean="0"/>
            </a:lvl3pPr>
            <a:lvl4pPr>
              <a:defRPr lang="en-US" dirty="0" smtClean="0"/>
            </a:lvl4pPr>
            <a:lvl5pPr>
              <a:defRPr lang="en-US" dirty="0"/>
            </a:lvl5pPr>
          </a:lstStyle>
          <a:p>
            <a:r>
              <a:rPr lang="en-US" dirty="0"/>
              <a:t>Agenda Item 4</a:t>
            </a:r>
          </a:p>
          <a:p>
            <a:r>
              <a:rPr lang="en-US" dirty="0"/>
              <a:t>Agenda Item 5</a:t>
            </a:r>
          </a:p>
          <a:p>
            <a:r>
              <a:rPr lang="en-US" dirty="0"/>
              <a:t>Agenda Item 6</a:t>
            </a:r>
          </a:p>
        </p:txBody>
      </p:sp>
    </p:spTree>
    <p:extLst>
      <p:ext uri="{BB962C8B-B14F-4D97-AF65-F5344CB8AC3E}">
        <p14:creationId xmlns:p14="http://schemas.microsoft.com/office/powerpoint/2010/main" val="40372223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 Half Image - The Bridge (Red)">
    <p:spTree>
      <p:nvGrpSpPr>
        <p:cNvPr id="1" name=""/>
        <p:cNvGrpSpPr/>
        <p:nvPr/>
      </p:nvGrpSpPr>
      <p:grpSpPr>
        <a:xfrm>
          <a:off x="0" y="0"/>
          <a:ext cx="0" cy="0"/>
          <a:chOff x="0" y="0"/>
          <a:chExt cx="0" cy="0"/>
        </a:xfrm>
      </p:grpSpPr>
      <p:pic>
        <p:nvPicPr>
          <p:cNvPr id="20" name="Picture Placeholder 191" descr="A bridge over water with cars&#10;&#10;Description automatically generated">
            <a:extLst>
              <a:ext uri="{FF2B5EF4-FFF2-40B4-BE49-F238E27FC236}">
                <a16:creationId xmlns:a16="http://schemas.microsoft.com/office/drawing/2014/main" id="{3D004D54-99B8-F0DE-2F69-D0DF7006CE62}"/>
              </a:ext>
            </a:extLst>
          </p:cNvPr>
          <p:cNvPicPr>
            <a:picLocks noChangeAspect="1"/>
          </p:cNvPicPr>
          <p:nvPr userDrawn="1"/>
        </p:nvPicPr>
        <p:blipFill rotWithShape="1">
          <a:blip r:embed="rId2"/>
          <a:srcRect l="31532" t="6734" r="24799"/>
          <a:stretch/>
        </p:blipFill>
        <p:spPr>
          <a:xfrm>
            <a:off x="6464300" y="15875"/>
            <a:ext cx="5708650" cy="6858000"/>
          </a:xfrm>
          <a:prstGeom prst="rect">
            <a:avLst/>
          </a:prstGeom>
        </p:spPr>
      </p:pic>
      <p:sp>
        <p:nvSpPr>
          <p:cNvPr id="6" name="Footer Placeholder 5"/>
          <p:cNvSpPr>
            <a:spLocks noGrp="1"/>
          </p:cNvSpPr>
          <p:nvPr>
            <p:ph type="ftr" sz="quarter" idx="11"/>
          </p:nvPr>
        </p:nvSpPr>
        <p:spPr>
          <a:xfrm>
            <a:off x="1111449" y="6357608"/>
            <a:ext cx="5066438" cy="274324"/>
          </a:xfrm>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 Here</a:t>
            </a:r>
          </a:p>
        </p:txBody>
      </p:sp>
      <p:sp>
        <p:nvSpPr>
          <p:cNvPr id="15" name="Text Placeholder 14">
            <a:extLst>
              <a:ext uri="{FF2B5EF4-FFF2-40B4-BE49-F238E27FC236}">
                <a16:creationId xmlns:a16="http://schemas.microsoft.com/office/drawing/2014/main" id="{730FE93A-32FE-FA48-1436-9D1E18CC3BC8}"/>
              </a:ext>
            </a:extLst>
          </p:cNvPr>
          <p:cNvSpPr>
            <a:spLocks noGrp="1"/>
          </p:cNvSpPr>
          <p:nvPr>
            <p:ph type="body" sz="quarter" idx="14" hasCustomPrompt="1"/>
          </p:nvPr>
        </p:nvSpPr>
        <p:spPr>
          <a:xfrm>
            <a:off x="1114091" y="2671764"/>
            <a:ext cx="2001838" cy="3009900"/>
          </a:xfrm>
        </p:spPr>
        <p:txBody>
          <a:bodyPr/>
          <a:lstStyle>
            <a:lvl1pPr>
              <a:lnSpc>
                <a:spcPct val="100000"/>
              </a:lnSpc>
              <a:spcAft>
                <a:spcPts val="2400"/>
              </a:spcAft>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6" name="Text Placeholder 14">
            <a:extLst>
              <a:ext uri="{FF2B5EF4-FFF2-40B4-BE49-F238E27FC236}">
                <a16:creationId xmlns:a16="http://schemas.microsoft.com/office/drawing/2014/main" id="{7C85B4B8-CD8F-DE3B-3E19-05ED1FAEBFFA}"/>
              </a:ext>
            </a:extLst>
          </p:cNvPr>
          <p:cNvSpPr>
            <a:spLocks noGrp="1"/>
          </p:cNvSpPr>
          <p:nvPr>
            <p:ph type="body" sz="quarter" idx="15" hasCustomPrompt="1"/>
          </p:nvPr>
        </p:nvSpPr>
        <p:spPr>
          <a:xfrm>
            <a:off x="3295817" y="2671764"/>
            <a:ext cx="2001838" cy="3009900"/>
          </a:xfrm>
        </p:spPr>
        <p:txBody>
          <a:bodyPr>
            <a:normAutofit/>
          </a:bodyPr>
          <a:lstStyle>
            <a:lvl1pPr>
              <a:lnSpc>
                <a:spcPct val="100000"/>
              </a:lnSpc>
              <a:spcAft>
                <a:spcPts val="2400"/>
              </a:spcAft>
              <a:defRPr lang="en-US" sz="1600" b="0" i="0" kern="1200" baseline="0" dirty="0">
                <a:solidFill>
                  <a:schemeClr val="tx1">
                    <a:lumMod val="50000"/>
                    <a:lumOff val="50000"/>
                  </a:schemeClr>
                </a:solidFill>
                <a:latin typeface="+mn-lt"/>
                <a:ea typeface="+mn-ea"/>
                <a:cs typeface="+mn-cs"/>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8" name="Picture Placeholder 17">
            <a:extLst>
              <a:ext uri="{FF2B5EF4-FFF2-40B4-BE49-F238E27FC236}">
                <a16:creationId xmlns:a16="http://schemas.microsoft.com/office/drawing/2014/main" id="{FCD3E250-7249-F216-B9F1-AAD4D21C3CB0}"/>
              </a:ext>
            </a:extLst>
          </p:cNvPr>
          <p:cNvSpPr>
            <a:spLocks noGrp="1"/>
          </p:cNvSpPr>
          <p:nvPr>
            <p:ph type="pic" sz="quarter" idx="16" hasCustomPrompt="1"/>
          </p:nvPr>
        </p:nvSpPr>
        <p:spPr>
          <a:xfrm>
            <a:off x="6462573" y="16042"/>
            <a:ext cx="5708650" cy="6858000"/>
          </a:xfrm>
        </p:spPr>
        <p:txBody>
          <a:bodyPr anchor="ctr">
            <a:normAutofit/>
          </a:bodyPr>
          <a:lstStyle>
            <a:lvl1pPr algn="ctr">
              <a:defRPr sz="1800">
                <a:solidFill>
                  <a:schemeClr val="bg1">
                    <a:lumMod val="95000"/>
                  </a:schemeClr>
                </a:solidFill>
              </a:defRPr>
            </a:lvl1pPr>
          </a:lstStyle>
          <a:p>
            <a:r>
              <a:rPr lang="en-US" dirty="0"/>
              <a:t>Click icon to customize photo</a:t>
            </a:r>
          </a:p>
          <a:p>
            <a:endParaRPr lang="en-US" dirty="0"/>
          </a:p>
          <a:p>
            <a:endParaRPr lang="en-US" dirty="0"/>
          </a:p>
          <a:p>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lvl1pPr>
              <a:defRPr>
                <a:solidFill>
                  <a:schemeClr val="bg2">
                    <a:lumMod val="85000"/>
                  </a:schemeClr>
                </a:solidFill>
              </a:defRPr>
            </a:lvl1pPr>
          </a:lstStyle>
          <a:p>
            <a:fld id="{BFF28376-162A-9A45-9D50-537DD6D2DDD3}" type="datetime1">
              <a:rPr lang="en-US" smtClean="0"/>
              <a:pPr/>
              <a:t>7/1/24</a:t>
            </a:fld>
            <a:endParaRPr lang="en-US" dirty="0"/>
          </a:p>
        </p:txBody>
      </p:sp>
    </p:spTree>
    <p:extLst>
      <p:ext uri="{BB962C8B-B14F-4D97-AF65-F5344CB8AC3E}">
        <p14:creationId xmlns:p14="http://schemas.microsoft.com/office/powerpoint/2010/main" val="3934499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Quote">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0DF37809-3E7E-6742-850E-98030EB585DE}" type="datetime1">
              <a:rPr lang="en-US" smtClean="0"/>
              <a:t>7/1/24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3755" y="2093145"/>
            <a:ext cx="10154318" cy="2257063"/>
          </a:xfrm>
        </p:spPr>
        <p:txBody>
          <a:bodyPr vert="horz" lIns="45720" tIns="45720" rIns="45720" bIns="45720" rtlCol="0" anchor="ctr">
            <a:noAutofit/>
          </a:bodyPr>
          <a:lstStyle>
            <a:lvl1pPr>
              <a:defRPr lang="en-US" sz="5400" dirty="0">
                <a:solidFill>
                  <a:schemeClr val="tx1"/>
                </a:solidFill>
                <a:latin typeface="Mercury Display" pitchFamily="50" charset="0"/>
              </a:defRPr>
            </a:lvl1pPr>
          </a:lstStyle>
          <a:p>
            <a:pPr lvl="0"/>
            <a:r>
              <a:rPr lang="en-US" dirty="0"/>
              <a:t>Quote from someone outside of The Bridge goes here.</a:t>
            </a:r>
          </a:p>
        </p:txBody>
      </p:sp>
      <p:sp>
        <p:nvSpPr>
          <p:cNvPr id="3" name="Text Placeholder 2"/>
          <p:cNvSpPr>
            <a:spLocks noGrp="1"/>
          </p:cNvSpPr>
          <p:nvPr>
            <p:ph type="body" idx="1" hasCustomPrompt="1"/>
          </p:nvPr>
        </p:nvSpPr>
        <p:spPr>
          <a:xfrm>
            <a:off x="1123756" y="4914016"/>
            <a:ext cx="4982877" cy="821803"/>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
            </a:r>
            <a:r>
              <a:rPr lang="en-US" dirty="0" err="1"/>
              <a:t>Firstname</a:t>
            </a:r>
            <a:r>
              <a:rPr lang="en-US" dirty="0"/>
              <a:t> </a:t>
            </a:r>
            <a:r>
              <a:rPr lang="en-US" dirty="0" err="1"/>
              <a:t>Lastname</a:t>
            </a:r>
            <a:endParaRPr lang="en-US" dirty="0"/>
          </a:p>
        </p:txBody>
      </p:sp>
      <p:sp>
        <p:nvSpPr>
          <p:cNvPr id="10" name="TextBox 9">
            <a:extLst>
              <a:ext uri="{FF2B5EF4-FFF2-40B4-BE49-F238E27FC236}">
                <a16:creationId xmlns:a16="http://schemas.microsoft.com/office/drawing/2014/main" id="{58ACEE29-69B3-BBA4-D6DE-E00D6972997F}"/>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7" name="Quote Slide Guide" hidden="1">
            <a:extLst>
              <a:ext uri="{FF2B5EF4-FFF2-40B4-BE49-F238E27FC236}">
                <a16:creationId xmlns:a16="http://schemas.microsoft.com/office/drawing/2014/main" id="{CF84215A-8B06-002E-E457-839C6B459803}"/>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9" name="The Bridge - Left Rail Graphics">
            <a:extLst>
              <a:ext uri="{FF2B5EF4-FFF2-40B4-BE49-F238E27FC236}">
                <a16:creationId xmlns:a16="http://schemas.microsoft.com/office/drawing/2014/main" id="{60F21A62-81D6-4AAC-F404-6A9725787A3C}"/>
              </a:ext>
            </a:extLst>
          </p:cNvPr>
          <p:cNvGrpSpPr>
            <a:grpSpLocks noChangeAspect="1"/>
          </p:cNvGrpSpPr>
          <p:nvPr/>
        </p:nvGrpSpPr>
        <p:grpSpPr>
          <a:xfrm>
            <a:off x="139269" y="367792"/>
            <a:ext cx="457031" cy="3535935"/>
            <a:chOff x="279468" y="733797"/>
            <a:chExt cx="914631" cy="7071869"/>
          </a:xfrm>
          <a:solidFill>
            <a:schemeClr val="tx1"/>
          </a:solidFill>
        </p:grpSpPr>
        <p:sp>
          <p:nvSpPr>
            <p:cNvPr id="12" name="E">
              <a:extLst>
                <a:ext uri="{FF2B5EF4-FFF2-40B4-BE49-F238E27FC236}">
                  <a16:creationId xmlns:a16="http://schemas.microsoft.com/office/drawing/2014/main" id="{92A8DB6D-4A4A-1F8F-31FE-B42B94B06B8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3" name="G">
              <a:extLst>
                <a:ext uri="{FF2B5EF4-FFF2-40B4-BE49-F238E27FC236}">
                  <a16:creationId xmlns:a16="http://schemas.microsoft.com/office/drawing/2014/main" id="{533867E0-7287-E5EC-4106-2A3A21E8AFE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4" name="D">
              <a:extLst>
                <a:ext uri="{FF2B5EF4-FFF2-40B4-BE49-F238E27FC236}">
                  <a16:creationId xmlns:a16="http://schemas.microsoft.com/office/drawing/2014/main" id="{46F22BB8-41C4-472D-DD4B-12E5EEF6A15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5" name="I">
              <a:extLst>
                <a:ext uri="{FF2B5EF4-FFF2-40B4-BE49-F238E27FC236}">
                  <a16:creationId xmlns:a16="http://schemas.microsoft.com/office/drawing/2014/main" id="{A2B03DE7-0EC9-28E7-7AF7-A99698DC7CE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6" name="R">
              <a:extLst>
                <a:ext uri="{FF2B5EF4-FFF2-40B4-BE49-F238E27FC236}">
                  <a16:creationId xmlns:a16="http://schemas.microsoft.com/office/drawing/2014/main" id="{BEE4784D-3631-BF11-363D-0619EFB121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7" name="B">
              <a:extLst>
                <a:ext uri="{FF2B5EF4-FFF2-40B4-BE49-F238E27FC236}">
                  <a16:creationId xmlns:a16="http://schemas.microsoft.com/office/drawing/2014/main" id="{F4F10E10-6D1C-4988-4F1D-BFA1266112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8" name="E">
              <a:extLst>
                <a:ext uri="{FF2B5EF4-FFF2-40B4-BE49-F238E27FC236}">
                  <a16:creationId xmlns:a16="http://schemas.microsoft.com/office/drawing/2014/main" id="{58138335-DFF1-0D9A-1D48-119F8E12143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9" name="H">
              <a:extLst>
                <a:ext uri="{FF2B5EF4-FFF2-40B4-BE49-F238E27FC236}">
                  <a16:creationId xmlns:a16="http://schemas.microsoft.com/office/drawing/2014/main" id="{94F7F479-DB27-A25C-0627-06AAC70662A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0" name="T">
              <a:extLst>
                <a:ext uri="{FF2B5EF4-FFF2-40B4-BE49-F238E27FC236}">
                  <a16:creationId xmlns:a16="http://schemas.microsoft.com/office/drawing/2014/main" id="{8A2EACD7-6F9A-A76B-0F94-8DBBABD3DD2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1" name="Bridge Graphic">
              <a:extLst>
                <a:ext uri="{FF2B5EF4-FFF2-40B4-BE49-F238E27FC236}">
                  <a16:creationId xmlns:a16="http://schemas.microsoft.com/office/drawing/2014/main" id="{7152A734-C188-0995-BD2E-2974EF779F2F}"/>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81A5A335-D417-D761-9CCC-919DD25F8FA6}"/>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40395343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alf Page Picture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7/1/24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Tree>
    <p:extLst>
      <p:ext uri="{BB962C8B-B14F-4D97-AF65-F5344CB8AC3E}">
        <p14:creationId xmlns:p14="http://schemas.microsoft.com/office/powerpoint/2010/main" val="2410118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Photo">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6C6A67BC-7835-0844-8E1C-F721F442599F}" type="datetime1">
              <a:rPr lang="en-US" smtClean="0"/>
              <a:t>7/1/24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1989" y="2093145"/>
            <a:ext cx="10155611" cy="2257063"/>
          </a:xfrm>
        </p:spPr>
        <p:txBody>
          <a:bodyPr anchor="ctr">
            <a:noAutofit/>
          </a:bodyPr>
          <a:lstStyle>
            <a:lvl1pPr>
              <a:defRPr sz="5400" b="0" i="0">
                <a:solidFill>
                  <a:schemeClr val="tx1"/>
                </a:solidFill>
                <a:latin typeface="Mercury Display" pitchFamily="50" charset="0"/>
              </a:defRPr>
            </a:lvl1pPr>
          </a:lstStyle>
          <a:p>
            <a:r>
              <a:rPr lang="en-US" dirty="0"/>
              <a:t>Quote from internal partner or stakeholder goes here.</a:t>
            </a:r>
          </a:p>
        </p:txBody>
      </p:sp>
      <p:sp>
        <p:nvSpPr>
          <p:cNvPr id="3" name="Text Placeholder 2"/>
          <p:cNvSpPr>
            <a:spLocks noGrp="1"/>
          </p:cNvSpPr>
          <p:nvPr>
            <p:ph type="body" idx="1" hasCustomPrompt="1"/>
          </p:nvPr>
        </p:nvSpPr>
        <p:spPr>
          <a:xfrm>
            <a:off x="2054321" y="4876252"/>
            <a:ext cx="4041679" cy="301757"/>
          </a:xfrm>
        </p:spPr>
        <p:txBody>
          <a:bodyPr>
            <a:normAutofit/>
          </a:bodyPr>
          <a:lstStyle>
            <a:lvl1pPr marL="0" indent="0">
              <a:buNone/>
              <a:defRPr sz="12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7" name="Picture Placeholder 22">
            <a:extLst>
              <a:ext uri="{FF2B5EF4-FFF2-40B4-BE49-F238E27FC236}">
                <a16:creationId xmlns:a16="http://schemas.microsoft.com/office/drawing/2014/main" id="{32C4D815-39D5-961A-68D9-479F9138F083}"/>
              </a:ext>
            </a:extLst>
          </p:cNvPr>
          <p:cNvSpPr>
            <a:spLocks noGrp="1"/>
          </p:cNvSpPr>
          <p:nvPr>
            <p:ph type="pic" sz="quarter" idx="27"/>
          </p:nvPr>
        </p:nvSpPr>
        <p:spPr>
          <a:xfrm>
            <a:off x="1180050" y="4716880"/>
            <a:ext cx="763588" cy="763588"/>
          </a:xfrm>
          <a:prstGeom prst="ellipse">
            <a:avLst/>
          </a:prstGeom>
          <a:solidFill>
            <a:schemeClr val="bg1">
              <a:lumMod val="50000"/>
              <a:lumOff val="50000"/>
            </a:schemeClr>
          </a:solidFill>
          <a:ln>
            <a:noFill/>
          </a:ln>
        </p:spPr>
        <p:txBody>
          <a:bodyPr anchor="ctr">
            <a:noAutofit/>
          </a:bodyPr>
          <a:lstStyle>
            <a:lvl1pPr algn="ctr">
              <a:defRPr sz="700">
                <a:solidFill>
                  <a:schemeClr val="tx2"/>
                </a:solidFill>
              </a:defRPr>
            </a:lvl1pPr>
          </a:lstStyle>
          <a:p>
            <a:r>
              <a:rPr lang="en-US" dirty="0"/>
              <a:t>Click icon to add picture</a:t>
            </a:r>
          </a:p>
        </p:txBody>
      </p:sp>
      <p:sp>
        <p:nvSpPr>
          <p:cNvPr id="9" name="Text Placeholder 2">
            <a:extLst>
              <a:ext uri="{FF2B5EF4-FFF2-40B4-BE49-F238E27FC236}">
                <a16:creationId xmlns:a16="http://schemas.microsoft.com/office/drawing/2014/main" id="{FBC834A2-8A87-8615-6EA6-88081F09504B}"/>
              </a:ext>
            </a:extLst>
          </p:cNvPr>
          <p:cNvSpPr>
            <a:spLocks noGrp="1"/>
          </p:cNvSpPr>
          <p:nvPr>
            <p:ph type="body" idx="28" hasCustomPrompt="1"/>
          </p:nvPr>
        </p:nvSpPr>
        <p:spPr>
          <a:xfrm>
            <a:off x="2054321" y="5130894"/>
            <a:ext cx="4041679" cy="301757"/>
          </a:xfrm>
        </p:spPr>
        <p:txBody>
          <a:bodyPr>
            <a:normAutofit/>
          </a:bodyPr>
          <a:lstStyle>
            <a:lvl1pPr marL="0" indent="0">
              <a:buNone/>
              <a:defRPr sz="1200" b="0" i="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Job Title</a:t>
            </a:r>
          </a:p>
        </p:txBody>
      </p:sp>
      <p:sp>
        <p:nvSpPr>
          <p:cNvPr id="13" name="TextBox 12">
            <a:extLst>
              <a:ext uri="{FF2B5EF4-FFF2-40B4-BE49-F238E27FC236}">
                <a16:creationId xmlns:a16="http://schemas.microsoft.com/office/drawing/2014/main" id="{615EF51F-EACA-3F21-FF05-F4D3826A3419}"/>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10" name="Quote Slide Guide" hidden="1">
            <a:extLst>
              <a:ext uri="{FF2B5EF4-FFF2-40B4-BE49-F238E27FC236}">
                <a16:creationId xmlns:a16="http://schemas.microsoft.com/office/drawing/2014/main" id="{9EEE7C85-664E-97FF-0AB3-AFB774D298DF}"/>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11" name="The Bridge - Left Rail Graphics">
            <a:extLst>
              <a:ext uri="{FF2B5EF4-FFF2-40B4-BE49-F238E27FC236}">
                <a16:creationId xmlns:a16="http://schemas.microsoft.com/office/drawing/2014/main" id="{3BE218EF-484C-17E7-EE73-A2479332AB68}"/>
              </a:ext>
            </a:extLst>
          </p:cNvPr>
          <p:cNvGrpSpPr>
            <a:grpSpLocks noChangeAspect="1"/>
          </p:cNvGrpSpPr>
          <p:nvPr/>
        </p:nvGrpSpPr>
        <p:grpSpPr>
          <a:xfrm>
            <a:off x="-379" y="0"/>
            <a:ext cx="736141" cy="6858000"/>
            <a:chOff x="-1" y="-1786"/>
            <a:chExt cx="1473199" cy="13716000"/>
          </a:xfrm>
          <a:solidFill>
            <a:schemeClr val="tx2"/>
          </a:solidFill>
        </p:grpSpPr>
        <p:sp>
          <p:nvSpPr>
            <p:cNvPr id="12" name="Rectangle Element FPO">
              <a:extLst>
                <a:ext uri="{FF2B5EF4-FFF2-40B4-BE49-F238E27FC236}">
                  <a16:creationId xmlns:a16="http://schemas.microsoft.com/office/drawing/2014/main" id="{02011FC7-99AA-ECB6-E1A8-9420F4C98A76}"/>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7641EBCE-C3EF-6DB8-3E98-248F0B0843F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F2581E51-F2BB-E6B2-2AC3-892F52F99E6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7FC83271-36B8-795F-C2C4-38D5A29CEBE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FC9CB1E-EBCF-81FB-25ED-A9423BD22BD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9DBAD300-407A-5C93-76D6-1ECEB830AA1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681B1BA5-2807-550C-D5A6-90A818510D0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EB923042-DE2D-6F92-085B-009AC449967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92971052-B64C-6DBC-FBF8-FF0F3A2C69C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868C3260-7076-A5DD-B945-53C8A6E9371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23" name="Bridge Graphic">
              <a:extLst>
                <a:ext uri="{FF2B5EF4-FFF2-40B4-BE49-F238E27FC236}">
                  <a16:creationId xmlns:a16="http://schemas.microsoft.com/office/drawing/2014/main" id="{454EEF2B-F18A-C892-AE27-A13D91B2BCA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A4E389ED-8E10-C32E-B5B2-D2F5F34FBF6E}"/>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348928677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The Bridge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8986F205-249A-2F42-9A9A-6FAF8EF9CC90}" type="datetime1">
              <a:rPr lang="en-US" smtClean="0"/>
              <a:pPr/>
              <a:t>7/1/24</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942363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7/1/24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23574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7/1/24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1pPr>
              <a:lnSpc>
                <a:spcPct val="100000"/>
              </a:lnSpc>
              <a:defRPr/>
            </a:lvl1pPr>
            <a:lvl2pPr marL="346075" indent="-231775">
              <a:tabLst/>
              <a:defRPr/>
            </a:lvl2pPr>
            <a:lvl3pPr marL="692150" indent="-231775">
              <a:tabLst/>
              <a:defRPr/>
            </a:lvl3pPr>
            <a:lvl4pPr marL="1038225" indent="-230188">
              <a:tabLst/>
              <a:defRPr/>
            </a:lvl4pPr>
            <a:lvl5pPr marL="1373188" indent="-27781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37870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7/1/24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60355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7/1/24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1450038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8144" y="837380"/>
            <a:ext cx="10718601" cy="820745"/>
          </a:xfrm>
        </p:spPr>
        <p:txBody>
          <a:bodyPr/>
          <a:lstStyle/>
          <a:p>
            <a:r>
              <a:rPr lang="en-US" dirty="0"/>
              <a:t>Header here</a:t>
            </a:r>
          </a:p>
        </p:txBody>
      </p:sp>
      <p:sp>
        <p:nvSpPr>
          <p:cNvPr id="3" name="Content Placeholder 2"/>
          <p:cNvSpPr>
            <a:spLocks noGrp="1"/>
          </p:cNvSpPr>
          <p:nvPr>
            <p:ph sz="half" idx="1" hasCustomPrompt="1"/>
          </p:nvPr>
        </p:nvSpPr>
        <p:spPr>
          <a:xfrm>
            <a:off x="1099089" y="1671980"/>
            <a:ext cx="4783571" cy="4518838"/>
          </a:xfrm>
        </p:spPr>
        <p:txBody>
          <a:bodyPr/>
          <a:lstStyle>
            <a:lvl1pPr>
              <a:lnSpc>
                <a:spcPct val="100000"/>
              </a:lnSpc>
              <a:defRPr/>
            </a:lvl1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86945" y="1671980"/>
            <a:ext cx="4875987" cy="4518838"/>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34E0776-A88C-704E-A85A-50BD3E3CE20D}" type="datetime1">
              <a:rPr lang="en-US" smtClean="0"/>
              <a:t>7/1/24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842149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The Bridge (Re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548542" y="6357608"/>
            <a:ext cx="1338262" cy="274324"/>
          </a:xfrm>
          <a:prstGeom prst="rect">
            <a:avLst/>
          </a:prstGeom>
        </p:spPr>
        <p:txBody>
          <a:bodyPr/>
          <a:lstStyle/>
          <a:p>
            <a:fld id="{5D1BEFC8-B564-F444-B1EB-C53ACAAFD40B}" type="datetime1">
              <a:rPr lang="en-US" smtClean="0"/>
              <a:t>7/1/24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EC637E4-0E08-98BC-452C-9C174DB862F8}"/>
              </a:ext>
            </a:extLst>
          </p:cNvPr>
          <p:cNvSpPr>
            <a:spLocks noGrp="1"/>
          </p:cNvSpPr>
          <p:nvPr>
            <p:ph type="title" hasCustomPrompt="1"/>
          </p:nvPr>
        </p:nvSpPr>
        <p:spPr>
          <a:xfrm>
            <a:off x="1096755" y="837380"/>
            <a:ext cx="10876802" cy="820745"/>
          </a:xfrm>
        </p:spPr>
        <p:txBody>
          <a:bodyPr/>
          <a:lstStyle/>
          <a:p>
            <a:r>
              <a:rPr lang="en-US" dirty="0"/>
              <a:t>Header here</a:t>
            </a:r>
          </a:p>
        </p:txBody>
      </p:sp>
      <p:sp>
        <p:nvSpPr>
          <p:cNvPr id="13" name="Content Placeholder 2">
            <a:extLst>
              <a:ext uri="{FF2B5EF4-FFF2-40B4-BE49-F238E27FC236}">
                <a16:creationId xmlns:a16="http://schemas.microsoft.com/office/drawing/2014/main" id="{6B5B485C-18B9-3FAC-E266-D6F53139B567}"/>
              </a:ext>
            </a:extLst>
          </p:cNvPr>
          <p:cNvSpPr>
            <a:spLocks noGrp="1"/>
          </p:cNvSpPr>
          <p:nvPr>
            <p:ph sz="half" idx="13" hasCustomPrompt="1"/>
          </p:nvPr>
        </p:nvSpPr>
        <p:spPr>
          <a:xfrm>
            <a:off x="109675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AF90D05A-6076-B32B-C4DE-E1FD2A7FE4EF}"/>
              </a:ext>
            </a:extLst>
          </p:cNvPr>
          <p:cNvSpPr>
            <a:spLocks noGrp="1"/>
          </p:cNvSpPr>
          <p:nvPr>
            <p:ph sz="half" idx="14" hasCustomPrompt="1"/>
          </p:nvPr>
        </p:nvSpPr>
        <p:spPr>
          <a:xfrm>
            <a:off x="1096753" y="1653310"/>
            <a:ext cx="469544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16" name="Content Placeholder 3">
            <a:extLst>
              <a:ext uri="{FF2B5EF4-FFF2-40B4-BE49-F238E27FC236}">
                <a16:creationId xmlns:a16="http://schemas.microsoft.com/office/drawing/2014/main" id="{690044CC-5976-617C-222E-B92316D2F24A}"/>
              </a:ext>
            </a:extLst>
          </p:cNvPr>
          <p:cNvSpPr>
            <a:spLocks noGrp="1"/>
          </p:cNvSpPr>
          <p:nvPr>
            <p:ph sz="half" idx="15" hasCustomPrompt="1"/>
          </p:nvPr>
        </p:nvSpPr>
        <p:spPr>
          <a:xfrm>
            <a:off x="6456396" y="1653310"/>
            <a:ext cx="462397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2" name="Content Placeholder 2">
            <a:extLst>
              <a:ext uri="{FF2B5EF4-FFF2-40B4-BE49-F238E27FC236}">
                <a16:creationId xmlns:a16="http://schemas.microsoft.com/office/drawing/2014/main" id="{ABF7DA20-F81D-2B77-80A3-E2E274FB0FFC}"/>
              </a:ext>
            </a:extLst>
          </p:cNvPr>
          <p:cNvSpPr>
            <a:spLocks noGrp="1"/>
          </p:cNvSpPr>
          <p:nvPr>
            <p:ph sz="half" idx="16" hasCustomPrompt="1"/>
          </p:nvPr>
        </p:nvSpPr>
        <p:spPr>
          <a:xfrm>
            <a:off x="645107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7095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6567" y="837380"/>
            <a:ext cx="10718601" cy="820745"/>
          </a:xfrm>
        </p:spPr>
        <p:txBody>
          <a:bodyPr/>
          <a:lstStyle/>
          <a:p>
            <a:r>
              <a:rPr lang="en-US" dirty="0"/>
              <a:t>Header here</a:t>
            </a:r>
          </a:p>
        </p:txBody>
      </p:sp>
      <p:sp>
        <p:nvSpPr>
          <p:cNvPr id="3" name="Date Placeholder 2"/>
          <p:cNvSpPr>
            <a:spLocks noGrp="1"/>
          </p:cNvSpPr>
          <p:nvPr>
            <p:ph type="dt" sz="half" idx="10"/>
          </p:nvPr>
        </p:nvSpPr>
        <p:spPr>
          <a:xfrm>
            <a:off x="10548542" y="6357608"/>
            <a:ext cx="1338262" cy="274324"/>
          </a:xfrm>
          <a:prstGeom prst="rect">
            <a:avLst/>
          </a:prstGeom>
        </p:spPr>
        <p:txBody>
          <a:bodyPr/>
          <a:lstStyle/>
          <a:p>
            <a:fld id="{83B28A84-EA6F-574A-9B29-954A7DB8EEB4}" type="datetime1">
              <a:rPr lang="en-US" smtClean="0"/>
              <a:t>7/1/24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20453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Caption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1831A59-AA4E-A64B-87B5-58B58C0190C0}" type="datetime1">
              <a:rPr lang="en-US" smtClean="0"/>
              <a:t>7/1/24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1" name="Content Placeholder 3">
            <a:extLst>
              <a:ext uri="{FF2B5EF4-FFF2-40B4-BE49-F238E27FC236}">
                <a16:creationId xmlns:a16="http://schemas.microsoft.com/office/drawing/2014/main" id="{E334EE21-BD39-0876-74ED-7A22C54967EC}"/>
              </a:ext>
            </a:extLst>
          </p:cNvPr>
          <p:cNvSpPr>
            <a:spLocks noGrp="1"/>
          </p:cNvSpPr>
          <p:nvPr>
            <p:ph sz="half" idx="13" hasCustomPrompt="1"/>
          </p:nvPr>
        </p:nvSpPr>
        <p:spPr>
          <a:xfrm>
            <a:off x="6386945" y="925499"/>
            <a:ext cx="4875987" cy="4923611"/>
          </a:xfrm>
        </p:spPr>
        <p:txBody>
          <a:body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5B01C8BC-7E5E-FECB-1CA8-704CCF4E90A8}"/>
              </a:ext>
            </a:extLst>
          </p:cNvPr>
          <p:cNvSpPr>
            <a:spLocks noGrp="1"/>
          </p:cNvSpPr>
          <p:nvPr>
            <p:ph type="title" hasCustomPrompt="1"/>
          </p:nvPr>
        </p:nvSpPr>
        <p:spPr>
          <a:xfrm>
            <a:off x="1087823"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8" name="Text Placeholder 3">
            <a:extLst>
              <a:ext uri="{FF2B5EF4-FFF2-40B4-BE49-F238E27FC236}">
                <a16:creationId xmlns:a16="http://schemas.microsoft.com/office/drawing/2014/main" id="{C28C3CA4-0D82-3359-E438-E22335917EA9}"/>
              </a:ext>
            </a:extLst>
          </p:cNvPr>
          <p:cNvSpPr>
            <a:spLocks noGrp="1"/>
          </p:cNvSpPr>
          <p:nvPr>
            <p:ph type="body" sz="half" idx="2" hasCustomPrompt="1"/>
          </p:nvPr>
        </p:nvSpPr>
        <p:spPr>
          <a:xfrm>
            <a:off x="1097983" y="2628072"/>
            <a:ext cx="4201528" cy="3221038"/>
          </a:xfrm>
        </p:spPr>
        <p:txBody>
          <a:bodyPr lIns="45720" rIns="45720">
            <a:normAutofit/>
          </a:bodyPr>
          <a:lstStyle>
            <a:lvl1pPr marL="0" indent="0">
              <a:lnSpc>
                <a:spcPct val="100000"/>
              </a:lnSpc>
              <a:spcBef>
                <a:spcPts val="0"/>
              </a:spcBef>
              <a:spcAft>
                <a:spcPts val="600"/>
              </a:spcAft>
              <a:buNone/>
              <a:defRPr lang="en-US" sz="1600" b="0" i="0" kern="1200" baseline="0" dirty="0">
                <a:solidFill>
                  <a:schemeClr val="tx1">
                    <a:lumMod val="50000"/>
                    <a:lumOff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p:txBody>
      </p:sp>
    </p:spTree>
    <p:extLst>
      <p:ext uri="{BB962C8B-B14F-4D97-AF65-F5344CB8AC3E}">
        <p14:creationId xmlns:p14="http://schemas.microsoft.com/office/powerpoint/2010/main" val="202774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7/1/24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0851551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White - The Bridg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10601" y="1122363"/>
            <a:ext cx="10883681" cy="2387600"/>
          </a:xfrm>
        </p:spPr>
        <p:txBody>
          <a:bodyPr anchor="b"/>
          <a:lstStyle>
            <a:lvl1pPr algn="l">
              <a:defRPr sz="6000"/>
            </a:lvl1pPr>
          </a:lstStyle>
          <a:p>
            <a:r>
              <a:rPr lang="en-US" dirty="0"/>
              <a:t>Section Title</a:t>
            </a:r>
          </a:p>
        </p:txBody>
      </p:sp>
      <p:sp>
        <p:nvSpPr>
          <p:cNvPr id="3" name="Subtitle 2"/>
          <p:cNvSpPr>
            <a:spLocks noGrp="1"/>
          </p:cNvSpPr>
          <p:nvPr>
            <p:ph type="subTitle" idx="1" hasCustomPrompt="1"/>
          </p:nvPr>
        </p:nvSpPr>
        <p:spPr>
          <a:xfrm>
            <a:off x="1110601" y="3602038"/>
            <a:ext cx="10883681" cy="133032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2AB966CA-E299-2D46-8A42-FE09B404A29F}" type="datetime1">
              <a:rPr lang="en-US" smtClean="0"/>
              <a:pPr/>
              <a:t>7/1/24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485765780"/>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White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131" y="1709738"/>
            <a:ext cx="10883682" cy="2852737"/>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1117131" y="4589463"/>
            <a:ext cx="108836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C3C3528F-862A-DD43-8330-DD481E65C5A5}" type="datetime1">
              <a:rPr lang="en-US" smtClean="0"/>
              <a:t>7/1/24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476332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35CB90A-80BD-0F47-8486-5FA0E3DA5592}" type="datetime1">
              <a:rPr lang="en-US" smtClean="0"/>
              <a:t>7/1/24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8" name="Text Placeholder 39">
            <a:extLst>
              <a:ext uri="{FF2B5EF4-FFF2-40B4-BE49-F238E27FC236}">
                <a16:creationId xmlns:a16="http://schemas.microsoft.com/office/drawing/2014/main" id="{6EF9D924-9AF5-D519-5A13-AA0CEC37B8D3}"/>
              </a:ext>
            </a:extLst>
          </p:cNvPr>
          <p:cNvSpPr>
            <a:spLocks noGrp="1"/>
          </p:cNvSpPr>
          <p:nvPr>
            <p:ph type="body" sz="quarter" idx="21"/>
          </p:nvPr>
        </p:nvSpPr>
        <p:spPr>
          <a:xfrm>
            <a:off x="4729311"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9" name="Text Placeholder 39">
            <a:extLst>
              <a:ext uri="{FF2B5EF4-FFF2-40B4-BE49-F238E27FC236}">
                <a16:creationId xmlns:a16="http://schemas.microsoft.com/office/drawing/2014/main" id="{6FDC7517-A3C2-2551-07DD-6B614C6298E6}"/>
              </a:ext>
            </a:extLst>
          </p:cNvPr>
          <p:cNvSpPr>
            <a:spLocks noGrp="1"/>
          </p:cNvSpPr>
          <p:nvPr>
            <p:ph type="body" sz="quarter" idx="22"/>
          </p:nvPr>
        </p:nvSpPr>
        <p:spPr>
          <a:xfrm>
            <a:off x="8343225"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117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BC3AB1A-ACAA-C64D-BECA-F6C12A4086DB}" type="datetime1">
              <a:rPr lang="en-US" smtClean="0"/>
              <a:t>7/1/24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 name="Text Placeholder 39">
            <a:extLst>
              <a:ext uri="{FF2B5EF4-FFF2-40B4-BE49-F238E27FC236}">
                <a16:creationId xmlns:a16="http://schemas.microsoft.com/office/drawing/2014/main" id="{6C0BE694-3BC3-DBE7-07C8-9E1912C96B76}"/>
              </a:ext>
            </a:extLst>
          </p:cNvPr>
          <p:cNvSpPr>
            <a:spLocks noGrp="1"/>
          </p:cNvSpPr>
          <p:nvPr>
            <p:ph type="body" sz="quarter" idx="22"/>
          </p:nvPr>
        </p:nvSpPr>
        <p:spPr>
          <a:xfrm>
            <a:off x="378714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3" name="Text Placeholder 39">
            <a:extLst>
              <a:ext uri="{FF2B5EF4-FFF2-40B4-BE49-F238E27FC236}">
                <a16:creationId xmlns:a16="http://schemas.microsoft.com/office/drawing/2014/main" id="{F20E563B-3FC2-5C6E-947F-CF5E49420D7B}"/>
              </a:ext>
            </a:extLst>
          </p:cNvPr>
          <p:cNvSpPr>
            <a:spLocks noGrp="1"/>
          </p:cNvSpPr>
          <p:nvPr>
            <p:ph type="body" sz="quarter" idx="23"/>
          </p:nvPr>
        </p:nvSpPr>
        <p:spPr>
          <a:xfrm>
            <a:off x="645922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8" name="Text Placeholder 39">
            <a:extLst>
              <a:ext uri="{FF2B5EF4-FFF2-40B4-BE49-F238E27FC236}">
                <a16:creationId xmlns:a16="http://schemas.microsoft.com/office/drawing/2014/main" id="{4ED5E935-3014-5A1C-7750-D293D884FDB7}"/>
              </a:ext>
            </a:extLst>
          </p:cNvPr>
          <p:cNvSpPr>
            <a:spLocks noGrp="1"/>
          </p:cNvSpPr>
          <p:nvPr>
            <p:ph type="body" sz="quarter" idx="24"/>
          </p:nvPr>
        </p:nvSpPr>
        <p:spPr>
          <a:xfrm>
            <a:off x="911098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949846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7/1/24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478854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7/1/24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 name="Picture Placeholder 2">
            <a:extLst>
              <a:ext uri="{FF2B5EF4-FFF2-40B4-BE49-F238E27FC236}">
                <a16:creationId xmlns:a16="http://schemas.microsoft.com/office/drawing/2014/main" id="{E8228028-3B72-8037-C616-21599831C351}"/>
              </a:ext>
            </a:extLst>
          </p:cNvPr>
          <p:cNvSpPr>
            <a:spLocks noGrp="1"/>
          </p:cNvSpPr>
          <p:nvPr>
            <p:ph type="pic" sz="quarter" idx="32" hasCustomPrompt="1"/>
          </p:nvPr>
        </p:nvSpPr>
        <p:spPr>
          <a:xfrm>
            <a:off x="1754098" y="2144713"/>
            <a:ext cx="763588" cy="763587"/>
          </a:xfrm>
        </p:spPr>
        <p:txBody>
          <a:bodyPr anchor="ctr"/>
          <a:lstStyle>
            <a:lvl1pPr algn="ctr">
              <a:defRPr/>
            </a:lvl1pPr>
          </a:lstStyle>
          <a:p>
            <a:r>
              <a:rPr lang="en-US" dirty="0"/>
              <a:t>Icon</a:t>
            </a:r>
          </a:p>
        </p:txBody>
      </p:sp>
      <p:sp>
        <p:nvSpPr>
          <p:cNvPr id="8" name="Picture Placeholder 2">
            <a:extLst>
              <a:ext uri="{FF2B5EF4-FFF2-40B4-BE49-F238E27FC236}">
                <a16:creationId xmlns:a16="http://schemas.microsoft.com/office/drawing/2014/main" id="{2AAA8B04-5703-2A74-4D9F-0D88AE394FCE}"/>
              </a:ext>
            </a:extLst>
          </p:cNvPr>
          <p:cNvSpPr>
            <a:spLocks noGrp="1"/>
          </p:cNvSpPr>
          <p:nvPr>
            <p:ph type="pic" sz="quarter" idx="33" hasCustomPrompt="1"/>
          </p:nvPr>
        </p:nvSpPr>
        <p:spPr>
          <a:xfrm>
            <a:off x="3932522" y="2144713"/>
            <a:ext cx="763588" cy="763587"/>
          </a:xfrm>
        </p:spPr>
        <p:txBody>
          <a:bodyPr anchor="ctr"/>
          <a:lstStyle>
            <a:lvl1pPr algn="ctr">
              <a:defRPr/>
            </a:lvl1pPr>
          </a:lstStyle>
          <a:p>
            <a:r>
              <a:rPr lang="en-US" dirty="0"/>
              <a:t>Icon</a:t>
            </a:r>
          </a:p>
        </p:txBody>
      </p:sp>
      <p:sp>
        <p:nvSpPr>
          <p:cNvPr id="9" name="Picture Placeholder 2">
            <a:extLst>
              <a:ext uri="{FF2B5EF4-FFF2-40B4-BE49-F238E27FC236}">
                <a16:creationId xmlns:a16="http://schemas.microsoft.com/office/drawing/2014/main" id="{2817460F-E5E4-8C52-434E-4A4397195D82}"/>
              </a:ext>
            </a:extLst>
          </p:cNvPr>
          <p:cNvSpPr>
            <a:spLocks noGrp="1"/>
          </p:cNvSpPr>
          <p:nvPr>
            <p:ph type="pic" sz="quarter" idx="34" hasCustomPrompt="1"/>
          </p:nvPr>
        </p:nvSpPr>
        <p:spPr>
          <a:xfrm>
            <a:off x="6110945" y="2144713"/>
            <a:ext cx="763588" cy="763587"/>
          </a:xfrm>
        </p:spPr>
        <p:txBody>
          <a:bodyPr anchor="ctr"/>
          <a:lstStyle>
            <a:lvl1pPr algn="ctr">
              <a:defRPr/>
            </a:lvl1pPr>
          </a:lstStyle>
          <a:p>
            <a:r>
              <a:rPr lang="en-US" dirty="0"/>
              <a:t>Icon</a:t>
            </a:r>
          </a:p>
        </p:txBody>
      </p:sp>
      <p:sp>
        <p:nvSpPr>
          <p:cNvPr id="12" name="Picture Placeholder 2">
            <a:extLst>
              <a:ext uri="{FF2B5EF4-FFF2-40B4-BE49-F238E27FC236}">
                <a16:creationId xmlns:a16="http://schemas.microsoft.com/office/drawing/2014/main" id="{91CD3829-3299-B83F-B522-06656E94C124}"/>
              </a:ext>
            </a:extLst>
          </p:cNvPr>
          <p:cNvSpPr>
            <a:spLocks noGrp="1"/>
          </p:cNvSpPr>
          <p:nvPr>
            <p:ph type="pic" sz="quarter" idx="35" hasCustomPrompt="1"/>
          </p:nvPr>
        </p:nvSpPr>
        <p:spPr>
          <a:xfrm>
            <a:off x="8289368" y="2144713"/>
            <a:ext cx="763588" cy="763587"/>
          </a:xfrm>
        </p:spPr>
        <p:txBody>
          <a:bodyPr anchor="ctr"/>
          <a:lstStyle>
            <a:lvl1pPr algn="ctr">
              <a:defRPr/>
            </a:lvl1pPr>
          </a:lstStyle>
          <a:p>
            <a:r>
              <a:rPr lang="en-US" dirty="0"/>
              <a:t>Icon</a:t>
            </a:r>
          </a:p>
        </p:txBody>
      </p:sp>
      <p:sp>
        <p:nvSpPr>
          <p:cNvPr id="13" name="Picture Placeholder 2">
            <a:extLst>
              <a:ext uri="{FF2B5EF4-FFF2-40B4-BE49-F238E27FC236}">
                <a16:creationId xmlns:a16="http://schemas.microsoft.com/office/drawing/2014/main" id="{244D5A33-0BE4-5591-C354-CB436082A723}"/>
              </a:ext>
            </a:extLst>
          </p:cNvPr>
          <p:cNvSpPr>
            <a:spLocks noGrp="1"/>
          </p:cNvSpPr>
          <p:nvPr>
            <p:ph type="pic" sz="quarter" idx="36" hasCustomPrompt="1"/>
          </p:nvPr>
        </p:nvSpPr>
        <p:spPr>
          <a:xfrm>
            <a:off x="10474623" y="2144713"/>
            <a:ext cx="763588" cy="763587"/>
          </a:xfrm>
        </p:spPr>
        <p:txBody>
          <a:bodyPr anchor="ctr"/>
          <a:lstStyle>
            <a:lvl1pPr algn="ctr">
              <a:defRPr/>
            </a:lvl1pPr>
          </a:lstStyle>
          <a:p>
            <a:r>
              <a:rPr lang="en-US" dirty="0"/>
              <a:t>Icon</a:t>
            </a:r>
          </a:p>
        </p:txBody>
      </p:sp>
    </p:spTree>
    <p:extLst>
      <p:ext uri="{BB962C8B-B14F-4D97-AF65-F5344CB8AC3E}">
        <p14:creationId xmlns:p14="http://schemas.microsoft.com/office/powerpoint/2010/main" val="2117688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584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7/1/24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8" name="Content Placeholder 7">
            <a:extLst>
              <a:ext uri="{FF2B5EF4-FFF2-40B4-BE49-F238E27FC236}">
                <a16:creationId xmlns:a16="http://schemas.microsoft.com/office/drawing/2014/main" id="{35285DF0-2238-D715-90E8-6C6447AB4716}"/>
              </a:ext>
            </a:extLst>
          </p:cNvPr>
          <p:cNvSpPr txBox="1">
            <a:spLocks/>
          </p:cNvSpPr>
          <p:nvPr userDrawn="1"/>
        </p:nvSpPr>
        <p:spPr>
          <a:xfrm>
            <a:off x="1146175" y="1"/>
            <a:ext cx="200183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dirty="0">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userDrawn="1"/>
        </p:nvSpPr>
        <p:spPr>
          <a:xfrm>
            <a:off x="1237168" y="108458"/>
            <a:ext cx="1819853" cy="307777"/>
          </a:xfrm>
          <a:prstGeom prst="rect">
            <a:avLst/>
          </a:prstGeom>
          <a:noFill/>
        </p:spPr>
        <p:txBody>
          <a:bodyPr wrap="square">
            <a:spAutoFit/>
          </a:bodyPr>
          <a:lstStyle/>
          <a:p>
            <a:pPr algn="ctr"/>
            <a:r>
              <a:rPr lang="en-US" sz="1400" b="1" spc="20" baseline="0" dirty="0">
                <a:solidFill>
                  <a:schemeClr val="bg1"/>
                </a:solidFill>
              </a:rPr>
              <a:t>APPENDIX</a:t>
            </a:r>
          </a:p>
        </p:txBody>
      </p:sp>
    </p:spTree>
    <p:extLst>
      <p:ext uri="{BB962C8B-B14F-4D97-AF65-F5344CB8AC3E}">
        <p14:creationId xmlns:p14="http://schemas.microsoft.com/office/powerpoint/2010/main" val="40222614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 The Bridge (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9AC6FFB5-BC2B-E84B-81FC-65DBD435E230}" type="datetime1">
              <a:rPr lang="en-US" smtClean="0"/>
              <a:t>7/1/24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7532921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The Bridge (Re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4C05E348-A866-4641-8967-4CB3B152E6A9}" type="datetime1">
              <a:rPr lang="en-US" smtClean="0"/>
              <a:t>7/1/24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324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Cloud &amp; Produc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8639263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364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1087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90837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Tree>
    <p:extLst>
      <p:ext uri="{BB962C8B-B14F-4D97-AF65-F5344CB8AC3E}">
        <p14:creationId xmlns:p14="http://schemas.microsoft.com/office/powerpoint/2010/main" val="30429233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5143" y="837380"/>
            <a:ext cx="10718601" cy="820745"/>
          </a:xfrm>
          <a:prstGeom prst="rect">
            <a:avLst/>
          </a:prstGeom>
        </p:spPr>
        <p:txBody>
          <a:bodyPr vert="horz" lIns="45720" tIns="45720" rIns="45720" bIns="45720" rtlCol="0" anchor="t">
            <a:normAutofit/>
          </a:bodyPr>
          <a:lstStyle/>
          <a:p>
            <a:r>
              <a:rPr lang="en-US" dirty="0"/>
              <a:t>Click to edit Master title style</a:t>
            </a:r>
          </a:p>
        </p:txBody>
      </p:sp>
      <p:sp>
        <p:nvSpPr>
          <p:cNvPr id="3" name="Text Placeholder 2"/>
          <p:cNvSpPr>
            <a:spLocks noGrp="1"/>
          </p:cNvSpPr>
          <p:nvPr>
            <p:ph type="body" idx="1"/>
          </p:nvPr>
        </p:nvSpPr>
        <p:spPr>
          <a:xfrm>
            <a:off x="1105143" y="1675816"/>
            <a:ext cx="10718601" cy="4455921"/>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6" name="Slide Number Placeholder 5"/>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5" name="The Bridge - Left Rail Graphics">
            <a:extLst>
              <a:ext uri="{FF2B5EF4-FFF2-40B4-BE49-F238E27FC236}">
                <a16:creationId xmlns:a16="http://schemas.microsoft.com/office/drawing/2014/main" id="{3F27ABA6-DB8F-254F-5F91-09ACFFBB84DB}"/>
              </a:ext>
            </a:extLst>
          </p:cNvPr>
          <p:cNvGrpSpPr>
            <a:grpSpLocks noChangeAspect="1"/>
          </p:cNvGrpSpPr>
          <p:nvPr/>
        </p:nvGrpSpPr>
        <p:grpSpPr>
          <a:xfrm>
            <a:off x="0" y="0"/>
            <a:ext cx="736141" cy="6858000"/>
            <a:chOff x="-1" y="-1786"/>
            <a:chExt cx="1473199" cy="13716000"/>
          </a:xfrm>
          <a:solidFill>
            <a:schemeClr val="tx2"/>
          </a:solidFill>
        </p:grpSpPr>
        <p:sp>
          <p:nvSpPr>
            <p:cNvPr id="46" name="Rectangle Element FPO">
              <a:extLst>
                <a:ext uri="{FF2B5EF4-FFF2-40B4-BE49-F238E27FC236}">
                  <a16:creationId xmlns:a16="http://schemas.microsoft.com/office/drawing/2014/main" id="{0577438E-0EBD-734B-B6FD-D425F698CDB5}"/>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49" name="E">
              <a:extLst>
                <a:ext uri="{FF2B5EF4-FFF2-40B4-BE49-F238E27FC236}">
                  <a16:creationId xmlns:a16="http://schemas.microsoft.com/office/drawing/2014/main" id="{C4964A43-1CDE-514D-C046-2F1732067A1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accent1"/>
            </a:solidFill>
            <a:ln w="0" cap="flat">
              <a:noFill/>
              <a:prstDash val="solid"/>
              <a:miter/>
            </a:ln>
          </p:spPr>
          <p:txBody>
            <a:bodyPr rtlCol="0" anchor="ctr"/>
            <a:lstStyle/>
            <a:p>
              <a:endParaRPr lang="en-US"/>
            </a:p>
          </p:txBody>
        </p:sp>
        <p:sp>
          <p:nvSpPr>
            <p:cNvPr id="50" name="G">
              <a:extLst>
                <a:ext uri="{FF2B5EF4-FFF2-40B4-BE49-F238E27FC236}">
                  <a16:creationId xmlns:a16="http://schemas.microsoft.com/office/drawing/2014/main" id="{9EC221BB-726D-BCBC-132B-02356CE61CF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accent1"/>
            </a:solidFill>
            <a:ln w="0" cap="flat">
              <a:noFill/>
              <a:prstDash val="solid"/>
              <a:miter/>
            </a:ln>
          </p:spPr>
          <p:txBody>
            <a:bodyPr rtlCol="0" anchor="ctr"/>
            <a:lstStyle/>
            <a:p>
              <a:endParaRPr lang="en-US"/>
            </a:p>
          </p:txBody>
        </p:sp>
        <p:sp>
          <p:nvSpPr>
            <p:cNvPr id="51" name="D">
              <a:extLst>
                <a:ext uri="{FF2B5EF4-FFF2-40B4-BE49-F238E27FC236}">
                  <a16:creationId xmlns:a16="http://schemas.microsoft.com/office/drawing/2014/main" id="{1AF77ABC-85F8-9897-403E-193D63D2156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accent1"/>
            </a:solidFill>
            <a:ln w="0" cap="flat">
              <a:noFill/>
              <a:prstDash val="solid"/>
              <a:miter/>
            </a:ln>
          </p:spPr>
          <p:txBody>
            <a:bodyPr rtlCol="0" anchor="ctr"/>
            <a:lstStyle/>
            <a:p>
              <a:endParaRPr lang="en-US"/>
            </a:p>
          </p:txBody>
        </p:sp>
        <p:sp>
          <p:nvSpPr>
            <p:cNvPr id="52" name="I">
              <a:extLst>
                <a:ext uri="{FF2B5EF4-FFF2-40B4-BE49-F238E27FC236}">
                  <a16:creationId xmlns:a16="http://schemas.microsoft.com/office/drawing/2014/main" id="{D1542FF5-F0FB-FF57-D348-7F887568ECA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accent1"/>
            </a:solidFill>
            <a:ln w="0" cap="flat">
              <a:noFill/>
              <a:prstDash val="solid"/>
              <a:miter/>
            </a:ln>
          </p:spPr>
          <p:txBody>
            <a:bodyPr rtlCol="0" anchor="ctr"/>
            <a:lstStyle/>
            <a:p>
              <a:endParaRPr lang="en-US"/>
            </a:p>
          </p:txBody>
        </p:sp>
        <p:sp>
          <p:nvSpPr>
            <p:cNvPr id="53" name="R">
              <a:extLst>
                <a:ext uri="{FF2B5EF4-FFF2-40B4-BE49-F238E27FC236}">
                  <a16:creationId xmlns:a16="http://schemas.microsoft.com/office/drawing/2014/main" id="{27EBCC3B-E866-63A6-6F29-9FAFB514C72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accent1"/>
            </a:solidFill>
            <a:ln w="0" cap="flat">
              <a:noFill/>
              <a:prstDash val="solid"/>
              <a:miter/>
            </a:ln>
          </p:spPr>
          <p:txBody>
            <a:bodyPr rtlCol="0" anchor="ctr"/>
            <a:lstStyle/>
            <a:p>
              <a:endParaRPr lang="en-US"/>
            </a:p>
          </p:txBody>
        </p:sp>
        <p:sp>
          <p:nvSpPr>
            <p:cNvPr id="54" name="B">
              <a:extLst>
                <a:ext uri="{FF2B5EF4-FFF2-40B4-BE49-F238E27FC236}">
                  <a16:creationId xmlns:a16="http://schemas.microsoft.com/office/drawing/2014/main" id="{7E4EC813-5D26-0391-D15B-01A1EDB7DA7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accent1"/>
            </a:solidFill>
            <a:ln w="0" cap="flat">
              <a:noFill/>
              <a:prstDash val="solid"/>
              <a:miter/>
            </a:ln>
          </p:spPr>
          <p:txBody>
            <a:bodyPr rtlCol="0" anchor="ctr"/>
            <a:lstStyle/>
            <a:p>
              <a:endParaRPr lang="en-US"/>
            </a:p>
          </p:txBody>
        </p:sp>
        <p:sp>
          <p:nvSpPr>
            <p:cNvPr id="55" name="E">
              <a:extLst>
                <a:ext uri="{FF2B5EF4-FFF2-40B4-BE49-F238E27FC236}">
                  <a16:creationId xmlns:a16="http://schemas.microsoft.com/office/drawing/2014/main" id="{A590D6D4-3933-2BFE-7727-B2D869BE5C4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accent1"/>
            </a:solidFill>
            <a:ln w="0" cap="flat">
              <a:noFill/>
              <a:prstDash val="solid"/>
              <a:miter/>
            </a:ln>
          </p:spPr>
          <p:txBody>
            <a:bodyPr rtlCol="0" anchor="ctr"/>
            <a:lstStyle/>
            <a:p>
              <a:endParaRPr lang="en-US"/>
            </a:p>
          </p:txBody>
        </p:sp>
        <p:sp>
          <p:nvSpPr>
            <p:cNvPr id="56" name="H">
              <a:extLst>
                <a:ext uri="{FF2B5EF4-FFF2-40B4-BE49-F238E27FC236}">
                  <a16:creationId xmlns:a16="http://schemas.microsoft.com/office/drawing/2014/main" id="{6327B770-C89C-8687-8BC4-CBA89D1008C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accent1"/>
            </a:solidFill>
            <a:ln w="0" cap="flat">
              <a:noFill/>
              <a:prstDash val="solid"/>
              <a:miter/>
            </a:ln>
          </p:spPr>
          <p:txBody>
            <a:bodyPr rtlCol="0" anchor="ctr"/>
            <a:lstStyle/>
            <a:p>
              <a:endParaRPr lang="en-US"/>
            </a:p>
          </p:txBody>
        </p:sp>
        <p:sp>
          <p:nvSpPr>
            <p:cNvPr id="57" name="T">
              <a:extLst>
                <a:ext uri="{FF2B5EF4-FFF2-40B4-BE49-F238E27FC236}">
                  <a16:creationId xmlns:a16="http://schemas.microsoft.com/office/drawing/2014/main" id="{821DFCEC-0F2A-CBB3-6E1B-7563A5A47AB4}"/>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accent1"/>
            </a:solidFill>
            <a:ln w="0" cap="flat">
              <a:noFill/>
              <a:prstDash val="solid"/>
              <a:miter/>
            </a:ln>
          </p:spPr>
          <p:txBody>
            <a:bodyPr rtlCol="0" anchor="ctr"/>
            <a:lstStyle/>
            <a:p>
              <a:endParaRPr lang="en-US"/>
            </a:p>
          </p:txBody>
        </p:sp>
        <p:sp>
          <p:nvSpPr>
            <p:cNvPr id="58" name="Bridge Graphic">
              <a:extLst>
                <a:ext uri="{FF2B5EF4-FFF2-40B4-BE49-F238E27FC236}">
                  <a16:creationId xmlns:a16="http://schemas.microsoft.com/office/drawing/2014/main" id="{6C71DCEB-CDCC-609A-F253-6B40CC284D4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accent1"/>
            </a:solidFill>
            <a:ln w="0" cap="flat">
              <a:noFill/>
              <a:prstDash val="solid"/>
              <a:miter/>
            </a:ln>
          </p:spPr>
          <p:txBody>
            <a:bodyPr rtlCol="0" anchor="ctr"/>
            <a:lstStyle/>
            <a:p>
              <a:endParaRPr lang="en-US"/>
            </a:p>
          </p:txBody>
        </p:sp>
      </p:grpSp>
      <p:sp>
        <p:nvSpPr>
          <p:cNvPr id="10" name="Date Placeholder 9">
            <a:extLst>
              <a:ext uri="{FF2B5EF4-FFF2-40B4-BE49-F238E27FC236}">
                <a16:creationId xmlns:a16="http://schemas.microsoft.com/office/drawing/2014/main" id="{62ED3E03-748A-D243-1C56-4A2E4A4675C9}"/>
              </a:ext>
            </a:extLst>
          </p:cNvPr>
          <p:cNvSpPr>
            <a:spLocks noGrp="1"/>
          </p:cNvSpPr>
          <p:nvPr>
            <p:ph type="dt" sz="half" idx="2"/>
          </p:nvPr>
        </p:nvSpPr>
        <p:spPr>
          <a:xfrm>
            <a:off x="10451940" y="6356351"/>
            <a:ext cx="1371804" cy="274324"/>
          </a:xfrm>
          <a:prstGeom prst="rect">
            <a:avLst/>
          </a:prstGeom>
        </p:spPr>
        <p:txBody>
          <a:bodyPr vert="horz" lIns="45720" tIns="45720" rIns="45720" bIns="45720" rtlCol="0" anchor="ctr"/>
          <a:lstStyle>
            <a:lvl1pPr algn="r">
              <a:defRPr lang="en-US" sz="1000" b="0" i="0" smtClean="0">
                <a:solidFill>
                  <a:schemeClr val="tx1">
                    <a:lumMod val="50000"/>
                    <a:lumOff val="50000"/>
                  </a:schemeClr>
                </a:solidFill>
                <a:latin typeface="Avenir Next LT Pro" panose="020B0504020202020204" pitchFamily="34" charset="77"/>
              </a:defRPr>
            </a:lvl1pPr>
          </a:lstStyle>
          <a:p>
            <a:fld id="{7F75C075-BAC0-0845-A506-70DDB27DB050}" type="datetimeFigureOut">
              <a:rPr lang="en-US" smtClean="0"/>
              <a:pPr/>
              <a:t>7/1/24</a:t>
            </a:fld>
            <a:endParaRPr lang="en-US" dirty="0"/>
          </a:p>
        </p:txBody>
      </p:sp>
      <p:pic>
        <p:nvPicPr>
          <p:cNvPr id="23" name="grid" descr="A grid of red squares&#10;&#10;Description automatically generated" hidden="1">
            <a:extLst>
              <a:ext uri="{FF2B5EF4-FFF2-40B4-BE49-F238E27FC236}">
                <a16:creationId xmlns:a16="http://schemas.microsoft.com/office/drawing/2014/main" id="{B0BF4923-49B4-3650-BE80-2E1C5DDBA00D}"/>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3" y="0"/>
            <a:ext cx="12191207" cy="6858447"/>
          </a:xfrm>
          <a:prstGeom prst="rect">
            <a:avLst/>
          </a:prstGeom>
        </p:spPr>
      </p:pic>
    </p:spTree>
    <p:extLst>
      <p:ext uri="{BB962C8B-B14F-4D97-AF65-F5344CB8AC3E}">
        <p14:creationId xmlns:p14="http://schemas.microsoft.com/office/powerpoint/2010/main" val="1933276930"/>
      </p:ext>
    </p:extLst>
  </p:cSld>
  <p:clrMap bg1="lt1" tx1="dk1" bg2="lt2" tx2="dk2" accent1="accent1" accent2="accent2" accent3="accent3" accent4="accent4" accent5="accent5" accent6="accent6" hlink="hlink" folHlink="folHlink"/>
  <p:sldLayoutIdLst>
    <p:sldLayoutId id="2147483757" r:id="rId1"/>
    <p:sldLayoutId id="2147483749" r:id="rId2"/>
    <p:sldLayoutId id="2147483826" r:id="rId3"/>
    <p:sldLayoutId id="2147483750"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8" r:id="rId25"/>
    <p:sldLayoutId id="2147483829" r:id="rId26"/>
    <p:sldLayoutId id="2147483832" r:id="rId27"/>
    <p:sldLayoutId id="2147483833" r:id="rId28"/>
    <p:sldLayoutId id="2147483743" r:id="rId29"/>
    <p:sldLayoutId id="2147483744" r:id="rId30"/>
    <p:sldLayoutId id="2147483736" r:id="rId31"/>
    <p:sldLayoutId id="2147483751" r:id="rId32"/>
    <p:sldLayoutId id="2147483756" r:id="rId33"/>
    <p:sldLayoutId id="2147483740" r:id="rId34"/>
    <p:sldLayoutId id="2147483825" r:id="rId35"/>
    <p:sldLayoutId id="2147483745" r:id="rId36"/>
    <p:sldLayoutId id="2147483746" r:id="rId37"/>
    <p:sldLayoutId id="2147483747" r:id="rId38"/>
    <p:sldLayoutId id="2147483748" r:id="rId39"/>
    <p:sldLayoutId id="2147483739" r:id="rId40"/>
    <p:sldLayoutId id="2147483741" r:id="rId41"/>
    <p:sldLayoutId id="2147483752" r:id="rId42"/>
    <p:sldLayoutId id="2147483753" r:id="rId43"/>
    <p:sldLayoutId id="2147483754" r:id="rId44"/>
    <p:sldLayoutId id="2147483755" r:id="rId45"/>
    <p:sldLayoutId id="2147483831" r:id="rId46"/>
    <p:sldLayoutId id="2147483830" r:id="rId47"/>
    <p:sldLayoutId id="2147483763" r:id="rId48"/>
    <p:sldLayoutId id="2147483764" r:id="rId49"/>
  </p:sldLayoutIdLst>
  <p:hf hdr="0" ftr="0" dt="0"/>
  <p:txStyles>
    <p:titleStyle>
      <a:lvl1pPr algn="l" defTabSz="914400" rtl="0" eaLnBrk="1" latinLnBrk="0" hangingPunct="1">
        <a:lnSpc>
          <a:spcPct val="90000"/>
        </a:lnSpc>
        <a:spcBef>
          <a:spcPct val="0"/>
        </a:spcBef>
        <a:buNone/>
        <a:defRPr sz="2600" b="0" i="0" kern="1200"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p15:clr>
            <a:srgbClr val="F26B43"/>
          </p15:clr>
        </p15:guide>
        <p15:guide id="31" pos="4087">
          <p15:clr>
            <a:srgbClr val="F26B43"/>
          </p15:clr>
        </p15:guide>
        <p15:guide id="32" pos="722">
          <p15:clr>
            <a:srgbClr val="F26B43"/>
          </p15:clr>
        </p15:guide>
        <p15:guide id="33" pos="1140">
          <p15:clr>
            <a:srgbClr val="F26B43"/>
          </p15:clr>
        </p15:guide>
        <p15:guide id="34" pos="1564">
          <p15:clr>
            <a:srgbClr val="F26B43"/>
          </p15:clr>
        </p15:guide>
        <p15:guide id="35" pos="1983">
          <p15:clr>
            <a:srgbClr val="F26B43"/>
          </p15:clr>
        </p15:guide>
        <p15:guide id="36" pos="2407">
          <p15:clr>
            <a:srgbClr val="F26B43"/>
          </p15:clr>
        </p15:guide>
        <p15:guide id="37" pos="2816">
          <p15:clr>
            <a:srgbClr val="F26B43"/>
          </p15:clr>
        </p15:guide>
        <p15:guide id="38" pos="3241">
          <p15:clr>
            <a:srgbClr val="F26B43"/>
          </p15:clr>
        </p15:guide>
        <p15:guide id="39" pos="3840">
          <p15:clr>
            <a:srgbClr val="F26B43"/>
          </p15:clr>
        </p15:guide>
        <p15:guide id="40" pos="4514">
          <p15:clr>
            <a:srgbClr val="F26B43"/>
          </p15:clr>
        </p15:guide>
        <p15:guide id="41" pos="4926">
          <p15:clr>
            <a:srgbClr val="F26B43"/>
          </p15:clr>
        </p15:guide>
        <p15:guide id="42" pos="5354">
          <p15:clr>
            <a:srgbClr val="F26B43"/>
          </p15:clr>
        </p15:guide>
        <p15:guide id="43" pos="5763">
          <p15:clr>
            <a:srgbClr val="F26B43"/>
          </p15:clr>
        </p15:guide>
        <p15:guide id="44" pos="6187">
          <p15:clr>
            <a:srgbClr val="F26B43"/>
          </p15:clr>
        </p15:guide>
        <p15:guide id="45" pos="6609">
          <p15:clr>
            <a:srgbClr val="F26B43"/>
          </p15:clr>
        </p15:guide>
        <p15:guide id="46" pos="7030">
          <p15:clr>
            <a:srgbClr val="F26B43"/>
          </p15:clr>
        </p15:guide>
        <p15:guide id="47" pos="7452">
          <p15:clr>
            <a:srgbClr val="F26B43"/>
          </p15:clr>
        </p15:guide>
        <p15:guide id="48" orient="horz" pos="1683">
          <p15:clr>
            <a:srgbClr val="F26B43"/>
          </p15:clr>
        </p15:guide>
        <p15:guide id="49" orient="horz" pos="1204">
          <p15:clr>
            <a:srgbClr val="F26B43"/>
          </p15:clr>
        </p15:guide>
        <p15:guide id="50" orient="horz" pos="2637">
          <p15:clr>
            <a:srgbClr val="F26B43"/>
          </p15:clr>
        </p15:guide>
        <p15:guide id="51" orient="horz" pos="3107">
          <p15:clr>
            <a:srgbClr val="F26B43"/>
          </p15:clr>
        </p15:guide>
        <p15:guide id="52" orient="horz" pos="3579">
          <p15:clr>
            <a:srgbClr val="F26B43"/>
          </p15:clr>
        </p15:guide>
        <p15:guide id="53" orient="horz" pos="4057">
          <p15:clr>
            <a:srgbClr val="F26B43"/>
          </p15:clr>
        </p15:guide>
        <p15:guide id="54" pos="3658">
          <p15:clr>
            <a:srgbClr val="F26B43"/>
          </p15:clr>
        </p15:guide>
        <p15:guide id="55" orient="horz" pos="730">
          <p15:clr>
            <a:srgbClr val="F26B43"/>
          </p15:clr>
        </p15:guide>
        <p15:guide id="56" orient="horz" pos="258">
          <p15:clr>
            <a:srgbClr val="F26B43"/>
          </p15:clr>
        </p15:guide>
        <p15:guide id="57" pos="172">
          <p15:clr>
            <a:srgbClr val="F26B43"/>
          </p15:clr>
        </p15:guide>
        <p15:guide id="58" pos="2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0.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701291" y="409575"/>
            <a:ext cx="3105784"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Ryan Cole</a:t>
            </a:r>
            <a:br>
              <a:rPr lang="en-US" sz="3200" b="1" dirty="0">
                <a:latin typeface="Avenir Black" panose="02000503020000020003" pitchFamily="2" charset="0"/>
              </a:rPr>
            </a:br>
            <a:r>
              <a:rPr lang="en-US" sz="1600" dirty="0">
                <a:solidFill>
                  <a:schemeClr val="tx2"/>
                </a:solidFill>
                <a:latin typeface="+mn-lt"/>
              </a:rPr>
              <a:t>Manager — Acceleration</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4417565"/>
            <a:ext cx="3324225" cy="1862048"/>
          </a:xfrm>
          <a:prstGeom prst="rect">
            <a:avLst/>
          </a:prstGeom>
          <a:noFill/>
        </p:spPr>
        <p:txBody>
          <a:bodyPr wrap="square" lIns="0" tIns="0" rIns="0" bIns="0" rtlCol="0">
            <a:spAutoFit/>
          </a:bodyPr>
          <a:lstStyle/>
          <a:p>
            <a:r>
              <a:rPr lang="en-US" sz="1100" i="0" dirty="0">
                <a:solidFill>
                  <a:schemeClr val="tx2"/>
                </a:solidFill>
                <a:latin typeface="+mj-lt"/>
              </a:rPr>
              <a:t>Functional Skills</a:t>
            </a:r>
          </a:p>
          <a:p>
            <a:r>
              <a:rPr lang="en-US" sz="1100" dirty="0">
                <a:solidFill>
                  <a:schemeClr val="tx1">
                    <a:lumMod val="50000"/>
                    <a:lumOff val="50000"/>
                  </a:schemeClr>
                </a:solidFill>
              </a:rPr>
              <a:t>Project Management</a:t>
            </a:r>
            <a:r>
              <a:rPr lang="en-US" sz="1100" i="0" dirty="0">
                <a:solidFill>
                  <a:schemeClr val="tx1">
                    <a:lumMod val="50000"/>
                    <a:lumOff val="50000"/>
                  </a:schemeClr>
                </a:solidFill>
              </a:rPr>
              <a:t>, Cost/Budget Analysis, Epicor 10 ERP System, Installation Coordination, Cross-Team Communication, Risk Identification &amp; Mitigation, People Management</a:t>
            </a:r>
          </a:p>
          <a:p>
            <a:endParaRPr lang="en-US" sz="1100" i="0" dirty="0"/>
          </a:p>
          <a:p>
            <a:r>
              <a:rPr lang="en-US" sz="1100" i="0" dirty="0">
                <a:solidFill>
                  <a:schemeClr val="tx2"/>
                </a:solidFill>
                <a:latin typeface="+mj-lt"/>
              </a:rPr>
              <a:t>Qualifications</a:t>
            </a:r>
            <a:endParaRPr lang="en-US" sz="1100" i="0" dirty="0"/>
          </a:p>
          <a:p>
            <a:r>
              <a:rPr lang="en-US" sz="1100" i="0" dirty="0">
                <a:solidFill>
                  <a:schemeClr val="tx1">
                    <a:lumMod val="50000"/>
                    <a:lumOff val="50000"/>
                  </a:schemeClr>
                </a:solidFill>
              </a:rPr>
              <a:t>Certified Project Manager and </a:t>
            </a:r>
            <a:r>
              <a:rPr lang="en-US" sz="1100" i="0" dirty="0" err="1">
                <a:solidFill>
                  <a:schemeClr val="tx1">
                    <a:lumMod val="50000"/>
                    <a:lumOff val="50000"/>
                  </a:schemeClr>
                </a:solidFill>
              </a:rPr>
              <a:t>SAFe</a:t>
            </a:r>
            <a:r>
              <a:rPr lang="en-US" sz="1100" i="0" dirty="0">
                <a:solidFill>
                  <a:schemeClr val="tx1">
                    <a:lumMod val="50000"/>
                    <a:lumOff val="50000"/>
                  </a:schemeClr>
                </a:solidFill>
              </a:rPr>
              <a:t> 6 Agilist focused on working collaborativel</a:t>
            </a:r>
            <a:r>
              <a:rPr lang="en-US" sz="1100" dirty="0">
                <a:solidFill>
                  <a:schemeClr val="tx1">
                    <a:lumMod val="50000"/>
                    <a:lumOff val="50000"/>
                  </a:schemeClr>
                </a:solidFill>
              </a:rPr>
              <a:t>y with cross-functional teams towards successful </a:t>
            </a:r>
            <a:r>
              <a:rPr lang="en-US" sz="1100">
                <a:solidFill>
                  <a:schemeClr val="tx1">
                    <a:lumMod val="50000"/>
                    <a:lumOff val="50000"/>
                  </a:schemeClr>
                </a:solidFill>
              </a:rPr>
              <a:t>project outcomes </a:t>
            </a:r>
            <a:r>
              <a:rPr lang="en-US" sz="1100" dirty="0">
                <a:solidFill>
                  <a:schemeClr val="tx1">
                    <a:lumMod val="50000"/>
                    <a:lumOff val="50000"/>
                  </a:schemeClr>
                </a:solidFill>
              </a:rPr>
              <a:t>for clients.</a:t>
            </a:r>
            <a:r>
              <a:rPr lang="en-US" sz="1100" i="0" dirty="0">
                <a:solidFill>
                  <a:schemeClr val="tx1">
                    <a:lumMod val="50000"/>
                    <a:lumOff val="50000"/>
                  </a:schemeClr>
                </a:solidFill>
              </a:rPr>
              <a:t> </a:t>
            </a:r>
          </a:p>
        </p:txBody>
      </p:sp>
      <p:sp>
        <p:nvSpPr>
          <p:cNvPr id="15" name="TextBox 14">
            <a:extLst>
              <a:ext uri="{FF2B5EF4-FFF2-40B4-BE49-F238E27FC236}">
                <a16:creationId xmlns:a16="http://schemas.microsoft.com/office/drawing/2014/main" id="{94DF130C-1D4D-9DF6-393A-B7906892B2D4}"/>
              </a:ext>
            </a:extLst>
          </p:cNvPr>
          <p:cNvSpPr txBox="1"/>
          <p:nvPr/>
        </p:nvSpPr>
        <p:spPr>
          <a:xfrm>
            <a:off x="5145087" y="2422188"/>
            <a:ext cx="6696867" cy="338554"/>
          </a:xfrm>
          <a:prstGeom prst="rect">
            <a:avLst/>
          </a:prstGeom>
          <a:noFill/>
        </p:spPr>
        <p:txBody>
          <a:bodyPr wrap="square" lIns="0" tIns="0" rIns="0" bIns="0" rtlCol="0">
            <a:spAutoFit/>
          </a:bodyPr>
          <a:lstStyle/>
          <a:p>
            <a:r>
              <a:rPr lang="en-US" sz="1100" i="0" dirty="0">
                <a:solidFill>
                  <a:schemeClr val="tx2"/>
                </a:solidFill>
                <a:latin typeface="+mj-lt"/>
              </a:rPr>
              <a:t>Industry Experience</a:t>
            </a:r>
          </a:p>
          <a:p>
            <a:r>
              <a:rPr lang="en-US" sz="1100" dirty="0">
                <a:solidFill>
                  <a:schemeClr val="tx1">
                    <a:lumMod val="50000"/>
                    <a:lumOff val="50000"/>
                  </a:schemeClr>
                </a:solidFill>
              </a:rPr>
              <a:t>Manufacturing</a:t>
            </a:r>
            <a:r>
              <a:rPr lang="en-US" sz="1100" i="0" dirty="0">
                <a:solidFill>
                  <a:schemeClr val="tx1">
                    <a:lumMod val="50000"/>
                    <a:lumOff val="50000"/>
                  </a:schemeClr>
                </a:solidFill>
              </a:rPr>
              <a:t> | </a:t>
            </a:r>
            <a:r>
              <a:rPr lang="en-US" sz="1100" dirty="0">
                <a:solidFill>
                  <a:schemeClr val="tx1">
                    <a:lumMod val="50000"/>
                    <a:lumOff val="50000"/>
                  </a:schemeClr>
                </a:solidFill>
              </a:rPr>
              <a:t>Construction | Theatre/Entertainment | Food Distribution | Cannabis</a:t>
            </a:r>
            <a:endParaRPr lang="en-US" sz="1100" i="0" dirty="0">
              <a:solidFill>
                <a:schemeClr val="tx1">
                  <a:lumMod val="50000"/>
                  <a:lumOff val="50000"/>
                </a:schemeClr>
              </a:solidFill>
            </a:endParaRPr>
          </a:p>
        </p:txBody>
      </p:sp>
      <p:sp>
        <p:nvSpPr>
          <p:cNvPr id="19" name="TextBox 18">
            <a:extLst>
              <a:ext uri="{FF2B5EF4-FFF2-40B4-BE49-F238E27FC236}">
                <a16:creationId xmlns:a16="http://schemas.microsoft.com/office/drawing/2014/main" id="{5F0C6E8B-31C3-543C-CC9B-0819E0FA2DC9}"/>
              </a:ext>
            </a:extLst>
          </p:cNvPr>
          <p:cNvSpPr txBox="1"/>
          <p:nvPr/>
        </p:nvSpPr>
        <p:spPr>
          <a:xfrm>
            <a:off x="1146175" y="2079839"/>
            <a:ext cx="3324224" cy="1723549"/>
          </a:xfrm>
          <a:prstGeom prst="rect">
            <a:avLst/>
          </a:prstGeom>
          <a:noFill/>
        </p:spPr>
        <p:txBody>
          <a:bodyPr wrap="square" lIns="0" tIns="0" rIns="0" bIns="0" rtlCol="0">
            <a:spAutoFit/>
          </a:bodyPr>
          <a:lstStyle/>
          <a:p>
            <a:r>
              <a:rPr lang="en-US" sz="1400" dirty="0">
                <a:solidFill>
                  <a:schemeClr val="tx2"/>
                </a:solidFill>
                <a:latin typeface="Avenir Book" panose="02000503020000020003" pitchFamily="2" charset="0"/>
              </a:rPr>
              <a:t>Ryan</a:t>
            </a:r>
            <a:r>
              <a:rPr lang="en-US" sz="1400" b="0" i="0" dirty="0">
                <a:solidFill>
                  <a:schemeClr val="tx2"/>
                </a:solidFill>
                <a:latin typeface="Avenir Book" panose="02000503020000020003" pitchFamily="2" charset="0"/>
              </a:rPr>
              <a:t> joined The Bridge in August 2022</a:t>
            </a:r>
            <a:r>
              <a:rPr lang="en-US" sz="1400" dirty="0">
                <a:solidFill>
                  <a:schemeClr val="tx2"/>
                </a:solidFill>
                <a:latin typeface="Avenir Book" panose="02000503020000020003" pitchFamily="2" charset="0"/>
              </a:rPr>
              <a:t> with</a:t>
            </a:r>
            <a:r>
              <a:rPr lang="en-US" sz="1400" b="0" i="0" dirty="0">
                <a:solidFill>
                  <a:schemeClr val="tx2"/>
                </a:solidFill>
                <a:latin typeface="Avenir Book" panose="02000503020000020003" pitchFamily="2" charset="0"/>
              </a:rPr>
              <a:t> over 6 years of experience in both domestic and international manufacturing and installation project management. </a:t>
            </a:r>
            <a:r>
              <a:rPr lang="en-US" sz="1400" dirty="0">
                <a:solidFill>
                  <a:schemeClr val="tx2"/>
                </a:solidFill>
                <a:latin typeface="Avenir Book" panose="02000503020000020003" pitchFamily="2" charset="0"/>
              </a:rPr>
              <a:t>He leverages his experience working with multiple trades in the entertainment &amp; construction industries to thrive in collaborative environments.</a:t>
            </a:r>
          </a:p>
        </p:txBody>
      </p:sp>
      <p:pic>
        <p:nvPicPr>
          <p:cNvPr id="11" name="Picture 10">
            <a:extLst>
              <a:ext uri="{FF2B5EF4-FFF2-40B4-BE49-F238E27FC236}">
                <a16:creationId xmlns:a16="http://schemas.microsoft.com/office/drawing/2014/main" id="{8508A752-18CB-0CC6-50B8-491550917D4B}"/>
              </a:ext>
            </a:extLst>
          </p:cNvPr>
          <p:cNvPicPr>
            <a:picLocks noChangeAspect="1"/>
          </p:cNvPicPr>
          <p:nvPr/>
        </p:nvPicPr>
        <p:blipFill>
          <a:blip r:embed="rId2"/>
          <a:srcRect t="10000" b="10000"/>
          <a:stretch/>
        </p:blipFill>
        <p:spPr>
          <a:xfrm>
            <a:off x="1146175" y="408200"/>
            <a:ext cx="1336675" cy="1336675"/>
          </a:xfrm>
          <a:prstGeom prst="ellipse">
            <a:avLst/>
          </a:prstGeom>
        </p:spPr>
      </p:pic>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4096879"/>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13" name="TextBox 12">
            <a:extLst>
              <a:ext uri="{FF2B5EF4-FFF2-40B4-BE49-F238E27FC236}">
                <a16:creationId xmlns:a16="http://schemas.microsoft.com/office/drawing/2014/main" id="{E1A44DD4-AD99-F04A-FD61-C657B9B1AF1D}"/>
              </a:ext>
            </a:extLst>
          </p:cNvPr>
          <p:cNvSpPr txBox="1"/>
          <p:nvPr/>
        </p:nvSpPr>
        <p:spPr>
          <a:xfrm>
            <a:off x="5807075" y="597195"/>
            <a:ext cx="3021723" cy="338554"/>
          </a:xfrm>
          <a:prstGeom prst="rect">
            <a:avLst/>
          </a:prstGeom>
          <a:noFill/>
        </p:spPr>
        <p:txBody>
          <a:bodyPr wrap="square" lIns="0" tIns="0" rIns="0" bIns="0" rtlCol="0">
            <a:spAutoFit/>
          </a:bodyPr>
          <a:lstStyle/>
          <a:p>
            <a:r>
              <a:rPr lang="en-US" sz="1100" i="0" dirty="0">
                <a:latin typeface="+mj-lt"/>
              </a:rPr>
              <a:t>Email</a:t>
            </a:r>
          </a:p>
          <a:p>
            <a:r>
              <a:rPr lang="en-US" sz="1100" b="0" i="0" kern="1200" dirty="0" err="1">
                <a:solidFill>
                  <a:schemeClr val="tx1"/>
                </a:solidFill>
              </a:rPr>
              <a:t>Ryan.cole@thebridge.com</a:t>
            </a:r>
            <a:endParaRPr lang="en-US" sz="1100" b="0" i="0" kern="1200" dirty="0">
              <a:solidFill>
                <a:schemeClr val="tx1"/>
              </a:solidFill>
            </a:endParaRPr>
          </a:p>
        </p:txBody>
      </p:sp>
      <p:sp>
        <p:nvSpPr>
          <p:cNvPr id="16" name="TextBox 15">
            <a:extLst>
              <a:ext uri="{FF2B5EF4-FFF2-40B4-BE49-F238E27FC236}">
                <a16:creationId xmlns:a16="http://schemas.microsoft.com/office/drawing/2014/main" id="{1C79D045-C513-2EC7-CE81-4840D3234198}"/>
              </a:ext>
            </a:extLst>
          </p:cNvPr>
          <p:cNvSpPr txBox="1"/>
          <p:nvPr/>
        </p:nvSpPr>
        <p:spPr>
          <a:xfrm>
            <a:off x="5807074" y="1197712"/>
            <a:ext cx="3021723" cy="338554"/>
          </a:xfrm>
          <a:prstGeom prst="rect">
            <a:avLst/>
          </a:prstGeom>
          <a:noFill/>
        </p:spPr>
        <p:txBody>
          <a:bodyPr wrap="square" lIns="0" tIns="0" rIns="0" bIns="0" rtlCol="0">
            <a:spAutoFit/>
          </a:bodyPr>
          <a:lstStyle/>
          <a:p>
            <a:r>
              <a:rPr lang="en-US" sz="1100" i="0" dirty="0">
                <a:latin typeface="+mj-lt"/>
              </a:rPr>
              <a:t>Mobile</a:t>
            </a:r>
            <a:r>
              <a:rPr lang="en-US" sz="1100" i="0" dirty="0"/>
              <a:t> </a:t>
            </a:r>
          </a:p>
          <a:p>
            <a:r>
              <a:rPr lang="en-US" sz="1100" b="0" i="0" dirty="0"/>
              <a:t>(</a:t>
            </a:r>
            <a:r>
              <a:rPr lang="en-US" sz="1100" dirty="0"/>
              <a:t>703</a:t>
            </a:r>
            <a:r>
              <a:rPr lang="en-US" sz="1100" b="0" i="0" dirty="0"/>
              <a:t>) 629-9342</a:t>
            </a:r>
          </a:p>
        </p:txBody>
      </p:sp>
      <p:sp>
        <p:nvSpPr>
          <p:cNvPr id="22" name="TextBox 21">
            <a:extLst>
              <a:ext uri="{FF2B5EF4-FFF2-40B4-BE49-F238E27FC236}">
                <a16:creationId xmlns:a16="http://schemas.microsoft.com/office/drawing/2014/main" id="{B9891B59-E010-CD8D-11A0-A0E440CD68C2}"/>
              </a:ext>
            </a:extLst>
          </p:cNvPr>
          <p:cNvSpPr txBox="1"/>
          <p:nvPr/>
        </p:nvSpPr>
        <p:spPr>
          <a:xfrm>
            <a:off x="8499475" y="596230"/>
            <a:ext cx="1935269" cy="523220"/>
          </a:xfrm>
          <a:prstGeom prst="rect">
            <a:avLst/>
          </a:prstGeom>
          <a:noFill/>
        </p:spPr>
        <p:txBody>
          <a:bodyPr wrap="square" lIns="0" tIns="0" rIns="0" bIns="0" rtlCol="0">
            <a:spAutoFit/>
          </a:bodyPr>
          <a:lstStyle/>
          <a:p>
            <a:r>
              <a:rPr lang="en-US" sz="1100" dirty="0">
                <a:latin typeface="+mj-lt"/>
              </a:rPr>
              <a:t>Location</a:t>
            </a:r>
          </a:p>
          <a:p>
            <a:r>
              <a:rPr lang="en-US" sz="1100" b="0" i="0" dirty="0"/>
              <a:t>Syracuse, New York</a:t>
            </a:r>
          </a:p>
          <a:p>
            <a:endParaRPr lang="en-US" sz="1100" b="0" i="0" dirty="0">
              <a:latin typeface="Avenir Book" panose="02000503020000020003" pitchFamily="2" charset="0"/>
            </a:endParaRPr>
          </a:p>
        </p:txBody>
      </p:sp>
      <p:sp>
        <p:nvSpPr>
          <p:cNvPr id="25" name="TextBox 24">
            <a:extLst>
              <a:ext uri="{FF2B5EF4-FFF2-40B4-BE49-F238E27FC236}">
                <a16:creationId xmlns:a16="http://schemas.microsoft.com/office/drawing/2014/main" id="{0493F3E1-73D2-A8EB-2032-61E0002D9A87}"/>
              </a:ext>
            </a:extLst>
          </p:cNvPr>
          <p:cNvSpPr txBox="1"/>
          <p:nvPr/>
        </p:nvSpPr>
        <p:spPr>
          <a:xfrm>
            <a:off x="5145087" y="2970550"/>
            <a:ext cx="6684961" cy="3554819"/>
          </a:xfrm>
          <a:prstGeom prst="rect">
            <a:avLst/>
          </a:prstGeom>
          <a:noFill/>
        </p:spPr>
        <p:txBody>
          <a:bodyPr wrap="square" lIns="0" tIns="0" rIns="0" bIns="0" rtlCol="0">
            <a:spAutoFit/>
          </a:bodyPr>
          <a:lstStyle/>
          <a:p>
            <a:r>
              <a:rPr lang="en-US" sz="1100" dirty="0">
                <a:solidFill>
                  <a:schemeClr val="tx2"/>
                </a:solidFill>
                <a:latin typeface="+mj-lt"/>
              </a:rPr>
              <a:t>Processing Facility Buildout | Food Distribution &amp; Construction</a:t>
            </a:r>
          </a:p>
          <a:p>
            <a:pPr marL="171450" indent="-171450">
              <a:buFont typeface="Arial" panose="020B0604020202020204" pitchFamily="34" charset="0"/>
              <a:buChar char="•"/>
            </a:pPr>
            <a:r>
              <a:rPr lang="en-US" sz="1100" i="0" dirty="0">
                <a:solidFill>
                  <a:schemeClr val="tx1">
                    <a:lumMod val="50000"/>
                    <a:lumOff val="50000"/>
                  </a:schemeClr>
                </a:solidFill>
              </a:rPr>
              <a:t>Managed relationships with various contractor/subcontractors, acting as the owner’s representative, to make decisions in the best interest of the company while maintaining clear lines of communication with CPNY leadership to keep informed of progress and to leverage input when needed.</a:t>
            </a:r>
          </a:p>
          <a:p>
            <a:pPr marL="171450" indent="-171450">
              <a:buFont typeface="Arial" panose="020B0604020202020204" pitchFamily="34" charset="0"/>
              <a:buChar char="•"/>
            </a:pPr>
            <a:r>
              <a:rPr lang="en-US" sz="1100" i="0" dirty="0">
                <a:solidFill>
                  <a:schemeClr val="tx1">
                    <a:lumMod val="50000"/>
                    <a:lumOff val="50000"/>
                  </a:schemeClr>
                </a:solidFill>
              </a:rPr>
              <a:t>Developed a Stakeholder Register. Project Timeliness Overview, Change &amp; Open Issues Log, Risk Register, and Equipment Log – shared weekly with CPNY leadership – to ensure clarity, focus, and line of sight to challenges.</a:t>
            </a:r>
          </a:p>
          <a:p>
            <a:pPr marL="171450" indent="-171450">
              <a:buFont typeface="Arial" panose="020B0604020202020204" pitchFamily="34" charset="0"/>
              <a:buChar char="•"/>
            </a:pPr>
            <a:r>
              <a:rPr lang="en-US" sz="1100" i="0" dirty="0">
                <a:solidFill>
                  <a:schemeClr val="tx1">
                    <a:lumMod val="50000"/>
                    <a:lumOff val="50000"/>
                  </a:schemeClr>
                </a:solidFill>
              </a:rPr>
              <a:t>Executed a daily high-level summary of the day’s activities on site, any open concerns/issues, and what the forecasted upcoming work was on site to CPNY leadership.</a:t>
            </a:r>
          </a:p>
          <a:p>
            <a:pPr marL="171450" indent="-171450">
              <a:buFont typeface="Arial" panose="020B0604020202020204" pitchFamily="34" charset="0"/>
              <a:buChar char="•"/>
            </a:pPr>
            <a:r>
              <a:rPr lang="en-US" sz="1100" i="0" dirty="0">
                <a:solidFill>
                  <a:schemeClr val="tx1">
                    <a:lumMod val="50000"/>
                    <a:lumOff val="50000"/>
                  </a:schemeClr>
                </a:solidFill>
              </a:rPr>
              <a:t>Provided a Weekly Status Update which included the status of Open Changes &amp; Issues, Risk Register, Project Timeline Overview, and outstanding questions requiring immediate answers. </a:t>
            </a:r>
          </a:p>
          <a:p>
            <a:br>
              <a:rPr lang="en-US" sz="1100" dirty="0">
                <a:solidFill>
                  <a:schemeClr val="tx2"/>
                </a:solidFill>
                <a:latin typeface="+mj-lt"/>
              </a:rPr>
            </a:br>
            <a:r>
              <a:rPr lang="en-US" sz="1100" dirty="0">
                <a:solidFill>
                  <a:schemeClr val="tx2"/>
                </a:solidFill>
                <a:latin typeface="+mj-lt"/>
              </a:rPr>
              <a:t>Performance Hall Renovation | Manufacturing &amp; Construction</a:t>
            </a:r>
          </a:p>
          <a:p>
            <a:pPr marL="171450" indent="-171450">
              <a:buFont typeface="Arial" panose="020B0604020202020204" pitchFamily="34" charset="0"/>
              <a:buChar char="•"/>
            </a:pPr>
            <a:r>
              <a:rPr lang="en-US" sz="1100" i="0" dirty="0">
                <a:solidFill>
                  <a:schemeClr val="tx1">
                    <a:lumMod val="50000"/>
                    <a:lumOff val="50000"/>
                  </a:schemeClr>
                </a:solidFill>
              </a:rPr>
              <a:t>Responsible for management of $10+ million contract for design &amp; installation of theatrical rigging &amp; acoustic equipment in premier performing arts facility in New York City.</a:t>
            </a:r>
          </a:p>
          <a:p>
            <a:pPr marL="171450" indent="-171450">
              <a:buFont typeface="Arial" panose="020B0604020202020204" pitchFamily="34" charset="0"/>
              <a:buChar char="•"/>
            </a:pPr>
            <a:r>
              <a:rPr lang="en-US" sz="1100" i="0" dirty="0">
                <a:solidFill>
                  <a:schemeClr val="tx1">
                    <a:lumMod val="50000"/>
                    <a:lumOff val="50000"/>
                  </a:schemeClr>
                </a:solidFill>
              </a:rPr>
              <a:t>Facilitate project team efforts and actions to Interpret project drawings and specifications to ensure proper machine and electrical design of custom equipment.</a:t>
            </a:r>
          </a:p>
          <a:p>
            <a:pPr marL="171450" indent="-171450">
              <a:buFont typeface="Arial" panose="020B0604020202020204" pitchFamily="34" charset="0"/>
              <a:buChar char="•"/>
            </a:pPr>
            <a:r>
              <a:rPr lang="en-US" sz="1100" i="0" dirty="0">
                <a:solidFill>
                  <a:schemeClr val="tx1">
                    <a:lumMod val="50000"/>
                    <a:lumOff val="50000"/>
                  </a:schemeClr>
                </a:solidFill>
              </a:rPr>
              <a:t>Lead communications between international vendor and project design team to assist in confirming functionality of design intent and customization of vendor’s standard product. </a:t>
            </a:r>
          </a:p>
          <a:p>
            <a:pPr marL="171450" indent="-171450">
              <a:buFont typeface="Arial" panose="020B0604020202020204" pitchFamily="34" charset="0"/>
              <a:buChar char="•"/>
            </a:pPr>
            <a:r>
              <a:rPr lang="en-US" sz="1100" i="0" dirty="0">
                <a:solidFill>
                  <a:schemeClr val="tx1">
                    <a:lumMod val="50000"/>
                    <a:lumOff val="50000"/>
                  </a:schemeClr>
                </a:solidFill>
              </a:rPr>
              <a:t>Coordinate installation manpower requirements with subcontractor to ensure project timeline is maintained. </a:t>
            </a: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145087" y="2083926"/>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spTree>
    <p:extLst>
      <p:ext uri="{BB962C8B-B14F-4D97-AF65-F5344CB8AC3E}">
        <p14:creationId xmlns:p14="http://schemas.microsoft.com/office/powerpoint/2010/main" val="699008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1146174" y="4186238"/>
            <a:ext cx="3998913" cy="746125"/>
          </a:xfrm>
          <a:prstGeom prst="rect">
            <a:avLst/>
          </a:prstGeom>
        </p:spPr>
        <p:txBody>
          <a:bodyPr lIns="0" tIns="0" rIns="0" bIns="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Ryan Cole</a:t>
            </a:r>
            <a:br>
              <a:rPr lang="en-US" sz="2600" b="1" dirty="0">
                <a:latin typeface="Avenir Black" panose="02000503020000020003" pitchFamily="2" charset="0"/>
              </a:rPr>
            </a:br>
            <a:r>
              <a:rPr lang="en-US" sz="2600" dirty="0">
                <a:solidFill>
                  <a:schemeClr val="tx2"/>
                </a:solidFill>
              </a:rPr>
              <a:t>Manager</a:t>
            </a:r>
          </a:p>
        </p:txBody>
      </p:sp>
      <p:sp>
        <p:nvSpPr>
          <p:cNvPr id="19" name="TextBox 18">
            <a:extLst>
              <a:ext uri="{FF2B5EF4-FFF2-40B4-BE49-F238E27FC236}">
                <a16:creationId xmlns:a16="http://schemas.microsoft.com/office/drawing/2014/main" id="{5F0C6E8B-31C3-543C-CC9B-0819E0FA2DC9}"/>
              </a:ext>
            </a:extLst>
          </p:cNvPr>
          <p:cNvSpPr txBox="1"/>
          <p:nvPr/>
        </p:nvSpPr>
        <p:spPr>
          <a:xfrm>
            <a:off x="6095999" y="2682273"/>
            <a:ext cx="5734050" cy="2954655"/>
          </a:xfrm>
          <a:prstGeom prst="rect">
            <a:avLst/>
          </a:prstGeom>
          <a:noFill/>
        </p:spPr>
        <p:txBody>
          <a:bodyPr wrap="square" lIns="0" tIns="0" rIns="0" bIns="0" rtlCol="0">
            <a:spAutoFit/>
          </a:bodyPr>
          <a:lstStyle/>
          <a:p>
            <a:r>
              <a:rPr lang="en-US" sz="2400" dirty="0">
                <a:solidFill>
                  <a:schemeClr val="tx2"/>
                </a:solidFill>
                <a:latin typeface="Avenir Book" panose="02000503020000020003" pitchFamily="2" charset="0"/>
              </a:rPr>
              <a:t>Ryan</a:t>
            </a:r>
            <a:r>
              <a:rPr lang="en-US" sz="2400" b="0" i="0" dirty="0">
                <a:solidFill>
                  <a:schemeClr val="tx2"/>
                </a:solidFill>
                <a:latin typeface="Avenir Book" panose="02000503020000020003" pitchFamily="2" charset="0"/>
              </a:rPr>
              <a:t> joined The Bridge in August 2022</a:t>
            </a:r>
            <a:r>
              <a:rPr lang="en-US" sz="2400" dirty="0">
                <a:solidFill>
                  <a:schemeClr val="tx2"/>
                </a:solidFill>
                <a:latin typeface="Avenir Book" panose="02000503020000020003" pitchFamily="2" charset="0"/>
              </a:rPr>
              <a:t> with</a:t>
            </a:r>
            <a:r>
              <a:rPr lang="en-US" sz="2400" b="0" i="0" dirty="0">
                <a:solidFill>
                  <a:schemeClr val="tx2"/>
                </a:solidFill>
                <a:latin typeface="Avenir Book" panose="02000503020000020003" pitchFamily="2" charset="0"/>
              </a:rPr>
              <a:t> over 6 years of experience in both domestic and international manufacturing and installation project management. </a:t>
            </a:r>
            <a:r>
              <a:rPr lang="en-US" sz="2400" dirty="0">
                <a:solidFill>
                  <a:schemeClr val="tx2"/>
                </a:solidFill>
                <a:latin typeface="Avenir Book" panose="02000503020000020003" pitchFamily="2" charset="0"/>
              </a:rPr>
              <a:t>He leverages his experience working with multiple trades in the entertainment &amp; construction industries to thrive in collaborative environments.</a:t>
            </a:r>
          </a:p>
        </p:txBody>
      </p:sp>
      <p:pic>
        <p:nvPicPr>
          <p:cNvPr id="11" name="Picture 10">
            <a:extLst>
              <a:ext uri="{FF2B5EF4-FFF2-40B4-BE49-F238E27FC236}">
                <a16:creationId xmlns:a16="http://schemas.microsoft.com/office/drawing/2014/main" id="{8508A752-18CB-0CC6-50B8-491550917D4B}"/>
              </a:ext>
            </a:extLst>
          </p:cNvPr>
          <p:cNvPicPr>
            <a:picLocks noChangeAspect="1"/>
          </p:cNvPicPr>
          <p:nvPr/>
        </p:nvPicPr>
        <p:blipFill>
          <a:blip r:embed="rId2"/>
          <a:srcRect t="10000" b="10000"/>
          <a:stretch/>
        </p:blipFill>
        <p:spPr>
          <a:xfrm>
            <a:off x="1146175" y="1158875"/>
            <a:ext cx="2674938" cy="2674938"/>
          </a:xfrm>
          <a:prstGeom prst="ellipse">
            <a:avLst/>
          </a:prstGeom>
        </p:spPr>
      </p:pic>
      <p:sp>
        <p:nvSpPr>
          <p:cNvPr id="13" name="TextBox 12">
            <a:extLst>
              <a:ext uri="{FF2B5EF4-FFF2-40B4-BE49-F238E27FC236}">
                <a16:creationId xmlns:a16="http://schemas.microsoft.com/office/drawing/2014/main" id="{E1A44DD4-AD99-F04A-FD61-C657B9B1AF1D}"/>
              </a:ext>
            </a:extLst>
          </p:cNvPr>
          <p:cNvSpPr txBox="1"/>
          <p:nvPr/>
        </p:nvSpPr>
        <p:spPr>
          <a:xfrm>
            <a:off x="6095999" y="1159840"/>
            <a:ext cx="2429435" cy="369332"/>
          </a:xfrm>
          <a:prstGeom prst="rect">
            <a:avLst/>
          </a:prstGeom>
          <a:noFill/>
        </p:spPr>
        <p:txBody>
          <a:bodyPr wrap="square" lIns="0" tIns="0" rIns="0" bIns="0" rtlCol="0">
            <a:spAutoFit/>
          </a:bodyPr>
          <a:lstStyle/>
          <a:p>
            <a:r>
              <a:rPr lang="en-US" sz="1200" i="0" dirty="0">
                <a:latin typeface="+mj-lt"/>
              </a:rPr>
              <a:t>Email</a:t>
            </a:r>
          </a:p>
          <a:p>
            <a:r>
              <a:rPr lang="en-US" sz="1200" b="0" i="0" kern="1200" dirty="0" err="1">
                <a:solidFill>
                  <a:schemeClr val="tx1"/>
                </a:solidFill>
              </a:rPr>
              <a:t>Ryan.cole@thebridge.com</a:t>
            </a:r>
            <a:endParaRPr lang="en-US" sz="1200" b="0" i="0" kern="1200" dirty="0">
              <a:solidFill>
                <a:schemeClr val="tx1"/>
              </a:solidFill>
            </a:endParaRPr>
          </a:p>
        </p:txBody>
      </p:sp>
      <p:sp>
        <p:nvSpPr>
          <p:cNvPr id="16" name="TextBox 15">
            <a:extLst>
              <a:ext uri="{FF2B5EF4-FFF2-40B4-BE49-F238E27FC236}">
                <a16:creationId xmlns:a16="http://schemas.microsoft.com/office/drawing/2014/main" id="{1C79D045-C513-2EC7-CE81-4840D3234198}"/>
              </a:ext>
            </a:extLst>
          </p:cNvPr>
          <p:cNvSpPr txBox="1"/>
          <p:nvPr/>
        </p:nvSpPr>
        <p:spPr>
          <a:xfrm>
            <a:off x="6095999" y="1760357"/>
            <a:ext cx="3021723" cy="369332"/>
          </a:xfrm>
          <a:prstGeom prst="rect">
            <a:avLst/>
          </a:prstGeom>
          <a:noFill/>
        </p:spPr>
        <p:txBody>
          <a:bodyPr wrap="square" lIns="0" tIns="0" rIns="0" bIns="0" rtlCol="0">
            <a:spAutoFit/>
          </a:bodyPr>
          <a:lstStyle/>
          <a:p>
            <a:r>
              <a:rPr lang="en-US" sz="1200" i="0" dirty="0">
                <a:latin typeface="+mj-lt"/>
              </a:rPr>
              <a:t>Mobile</a:t>
            </a:r>
            <a:r>
              <a:rPr lang="en-US" sz="1200" i="0" dirty="0"/>
              <a:t> </a:t>
            </a:r>
          </a:p>
          <a:p>
            <a:r>
              <a:rPr lang="en-US" sz="1200" b="0" i="0" dirty="0"/>
              <a:t>(</a:t>
            </a:r>
            <a:r>
              <a:rPr lang="en-US" sz="1200" dirty="0"/>
              <a:t>703</a:t>
            </a:r>
            <a:r>
              <a:rPr lang="en-US" sz="1200" b="0" i="0" dirty="0"/>
              <a:t>) </a:t>
            </a:r>
            <a:r>
              <a:rPr lang="en-US" sz="1200" dirty="0"/>
              <a:t>629-9342</a:t>
            </a:r>
            <a:endParaRPr lang="en-US" sz="1200" b="0" i="0" dirty="0"/>
          </a:p>
        </p:txBody>
      </p:sp>
      <p:sp>
        <p:nvSpPr>
          <p:cNvPr id="22" name="TextBox 21">
            <a:extLst>
              <a:ext uri="{FF2B5EF4-FFF2-40B4-BE49-F238E27FC236}">
                <a16:creationId xmlns:a16="http://schemas.microsoft.com/office/drawing/2014/main" id="{B9891B59-E010-CD8D-11A0-A0E440CD68C2}"/>
              </a:ext>
            </a:extLst>
          </p:cNvPr>
          <p:cNvSpPr txBox="1"/>
          <p:nvPr/>
        </p:nvSpPr>
        <p:spPr>
          <a:xfrm>
            <a:off x="9148763" y="1158875"/>
            <a:ext cx="1935269" cy="553998"/>
          </a:xfrm>
          <a:prstGeom prst="rect">
            <a:avLst/>
          </a:prstGeom>
          <a:noFill/>
        </p:spPr>
        <p:txBody>
          <a:bodyPr wrap="square" lIns="0" tIns="0" rIns="0" bIns="0" rtlCol="0">
            <a:spAutoFit/>
          </a:bodyPr>
          <a:lstStyle/>
          <a:p>
            <a:r>
              <a:rPr lang="en-US" sz="1200" dirty="0">
                <a:latin typeface="+mj-lt"/>
              </a:rPr>
              <a:t>Location</a:t>
            </a:r>
          </a:p>
          <a:p>
            <a:r>
              <a:rPr lang="en-US" sz="1200" dirty="0"/>
              <a:t>Syracuse, New York</a:t>
            </a:r>
            <a:endParaRPr lang="en-US" sz="1200" b="0" i="0" dirty="0"/>
          </a:p>
          <a:p>
            <a:endParaRPr lang="en-US" sz="1200" b="0" i="0" dirty="0">
              <a:latin typeface="Avenir Book" panose="02000503020000020003" pitchFamily="2" charset="0"/>
            </a:endParaRPr>
          </a:p>
        </p:txBody>
      </p:sp>
      <p:pic>
        <p:nvPicPr>
          <p:cNvPr id="2" name="Picture 1" descr="A logo of a hexagon&#10;&#10;Description automatically generated">
            <a:extLst>
              <a:ext uri="{FF2B5EF4-FFF2-40B4-BE49-F238E27FC236}">
                <a16:creationId xmlns:a16="http://schemas.microsoft.com/office/drawing/2014/main" id="{24C08653-0D35-6A24-A3CF-28A6A4844D63}"/>
              </a:ext>
            </a:extLst>
          </p:cNvPr>
          <p:cNvPicPr>
            <a:picLocks noChangeAspect="1"/>
          </p:cNvPicPr>
          <p:nvPr/>
        </p:nvPicPr>
        <p:blipFill>
          <a:blip r:embed="rId3"/>
          <a:stretch>
            <a:fillRect/>
          </a:stretch>
        </p:blipFill>
        <p:spPr>
          <a:xfrm>
            <a:off x="1146174" y="5068935"/>
            <a:ext cx="438912" cy="438912"/>
          </a:xfrm>
          <a:prstGeom prst="rect">
            <a:avLst/>
          </a:prstGeom>
        </p:spPr>
      </p:pic>
      <p:sp>
        <p:nvSpPr>
          <p:cNvPr id="3" name="Title 1">
            <a:extLst>
              <a:ext uri="{FF2B5EF4-FFF2-40B4-BE49-F238E27FC236}">
                <a16:creationId xmlns:a16="http://schemas.microsoft.com/office/drawing/2014/main" id="{3CAAA65A-39A7-E21A-4A8A-EF022F5A2EB7}"/>
              </a:ext>
            </a:extLst>
          </p:cNvPr>
          <p:cNvSpPr txBox="1">
            <a:spLocks/>
          </p:cNvSpPr>
          <p:nvPr/>
        </p:nvSpPr>
        <p:spPr>
          <a:xfrm>
            <a:off x="1718282" y="5063473"/>
            <a:ext cx="3998913" cy="438912"/>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2"/>
                </a:solidFill>
                <a:latin typeface="+mn-lt"/>
              </a:rPr>
              <a:t>Acceleration</a:t>
            </a:r>
          </a:p>
        </p:txBody>
      </p:sp>
      <p:pic>
        <p:nvPicPr>
          <p:cNvPr id="5" name="Picture 4" descr="A purple circle with white dots and lines&#10;&#10;Description automatically generated">
            <a:extLst>
              <a:ext uri="{FF2B5EF4-FFF2-40B4-BE49-F238E27FC236}">
                <a16:creationId xmlns:a16="http://schemas.microsoft.com/office/drawing/2014/main" id="{4DA63681-5891-8F58-4222-E13C0E1E63B1}"/>
              </a:ext>
            </a:extLst>
          </p:cNvPr>
          <p:cNvPicPr>
            <a:picLocks noChangeAspect="1"/>
          </p:cNvPicPr>
          <p:nvPr/>
        </p:nvPicPr>
        <p:blipFill>
          <a:blip r:embed="rId4"/>
          <a:stretch>
            <a:fillRect/>
          </a:stretch>
        </p:blipFill>
        <p:spPr>
          <a:xfrm>
            <a:off x="1146174" y="5063473"/>
            <a:ext cx="438912" cy="438912"/>
          </a:xfrm>
          <a:prstGeom prst="rect">
            <a:avLst/>
          </a:prstGeom>
        </p:spPr>
      </p:pic>
    </p:spTree>
    <p:extLst>
      <p:ext uri="{BB962C8B-B14F-4D97-AF65-F5344CB8AC3E}">
        <p14:creationId xmlns:p14="http://schemas.microsoft.com/office/powerpoint/2010/main" val="3724286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160919" y="409575"/>
            <a:ext cx="3105784" cy="749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latin typeface="Avenir Black" panose="02000503020000020003" pitchFamily="2" charset="0"/>
              </a:rPr>
              <a:t>Ryan Cole</a:t>
            </a:r>
            <a:br>
              <a:rPr lang="en-US" sz="3200" b="1" dirty="0">
                <a:latin typeface="Avenir Black" panose="02000503020000020003" pitchFamily="2" charset="0"/>
              </a:rPr>
            </a:br>
            <a:r>
              <a:rPr lang="en-US" sz="1600" dirty="0">
                <a:solidFill>
                  <a:schemeClr val="tx2"/>
                </a:solidFill>
                <a:latin typeface="+mn-lt"/>
              </a:rPr>
              <a:t>Manager — Acceleration</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1909041"/>
            <a:ext cx="2674939" cy="2400657"/>
          </a:xfrm>
          <a:prstGeom prst="rect">
            <a:avLst/>
          </a:prstGeom>
          <a:noFill/>
        </p:spPr>
        <p:txBody>
          <a:bodyPr wrap="square" lIns="0" tIns="0" rIns="0" bIns="0" rtlCol="0">
            <a:spAutoFit/>
          </a:bodyPr>
          <a:lstStyle/>
          <a:p>
            <a:r>
              <a:rPr lang="en-US" sz="1200" i="0" dirty="0">
                <a:solidFill>
                  <a:schemeClr val="tx2"/>
                </a:solidFill>
                <a:latin typeface="+mj-lt"/>
              </a:rPr>
              <a:t>Functional Skills</a:t>
            </a:r>
          </a:p>
          <a:p>
            <a:r>
              <a:rPr lang="en-US" sz="1200" dirty="0">
                <a:solidFill>
                  <a:schemeClr val="tx1">
                    <a:lumMod val="50000"/>
                    <a:lumOff val="50000"/>
                  </a:schemeClr>
                </a:solidFill>
              </a:rPr>
              <a:t>Project Management</a:t>
            </a:r>
            <a:r>
              <a:rPr lang="en-US" sz="1200" i="0" dirty="0">
                <a:solidFill>
                  <a:schemeClr val="tx1">
                    <a:lumMod val="50000"/>
                    <a:lumOff val="50000"/>
                  </a:schemeClr>
                </a:solidFill>
              </a:rPr>
              <a:t>, Cost/Budget Analysis, Epicor 10 ERP System, Installation Coordination, Cross-Team Communication, Risk Identification &amp; Mitigation, People Management</a:t>
            </a:r>
          </a:p>
          <a:p>
            <a:endParaRPr lang="en-US" sz="1200" i="0" dirty="0"/>
          </a:p>
          <a:p>
            <a:r>
              <a:rPr lang="en-US" sz="1200" i="0" dirty="0">
                <a:solidFill>
                  <a:schemeClr val="tx2"/>
                </a:solidFill>
                <a:latin typeface="+mj-lt"/>
              </a:rPr>
              <a:t>Qualifications</a:t>
            </a:r>
            <a:endParaRPr lang="en-US" sz="1200" i="0" dirty="0"/>
          </a:p>
          <a:p>
            <a:r>
              <a:rPr lang="en-US" sz="1200" i="0" dirty="0">
                <a:solidFill>
                  <a:schemeClr val="tx1">
                    <a:lumMod val="50000"/>
                    <a:lumOff val="50000"/>
                  </a:schemeClr>
                </a:solidFill>
              </a:rPr>
              <a:t>Certified Project Manager and </a:t>
            </a:r>
            <a:r>
              <a:rPr lang="en-US" sz="1200" i="0" dirty="0" err="1">
                <a:solidFill>
                  <a:schemeClr val="tx1">
                    <a:lumMod val="50000"/>
                    <a:lumOff val="50000"/>
                  </a:schemeClr>
                </a:solidFill>
              </a:rPr>
              <a:t>SAFe</a:t>
            </a:r>
            <a:r>
              <a:rPr lang="en-US" sz="1200" i="0" dirty="0">
                <a:solidFill>
                  <a:schemeClr val="tx1">
                    <a:lumMod val="50000"/>
                    <a:lumOff val="50000"/>
                  </a:schemeClr>
                </a:solidFill>
              </a:rPr>
              <a:t> 6 Agilist focused on working collaborativel</a:t>
            </a:r>
            <a:r>
              <a:rPr lang="en-US" sz="1200" dirty="0">
                <a:solidFill>
                  <a:schemeClr val="tx1">
                    <a:lumMod val="50000"/>
                    <a:lumOff val="50000"/>
                  </a:schemeClr>
                </a:solidFill>
              </a:rPr>
              <a:t>y with cross-functional teams towards successful project outcomes for clients.</a:t>
            </a:r>
            <a:r>
              <a:rPr lang="en-US" sz="1200" i="0" dirty="0">
                <a:solidFill>
                  <a:schemeClr val="tx1">
                    <a:lumMod val="50000"/>
                    <a:lumOff val="50000"/>
                  </a:schemeClr>
                </a:solidFill>
              </a:rPr>
              <a:t> </a:t>
            </a:r>
          </a:p>
        </p:txBody>
      </p:sp>
      <p:sp>
        <p:nvSpPr>
          <p:cNvPr id="15" name="TextBox 14">
            <a:extLst>
              <a:ext uri="{FF2B5EF4-FFF2-40B4-BE49-F238E27FC236}">
                <a16:creationId xmlns:a16="http://schemas.microsoft.com/office/drawing/2014/main" id="{94DF130C-1D4D-9DF6-393A-B7906892B2D4}"/>
              </a:ext>
            </a:extLst>
          </p:cNvPr>
          <p:cNvSpPr txBox="1"/>
          <p:nvPr/>
        </p:nvSpPr>
        <p:spPr>
          <a:xfrm>
            <a:off x="4470400" y="1909041"/>
            <a:ext cx="7371554" cy="369332"/>
          </a:xfrm>
          <a:prstGeom prst="rect">
            <a:avLst/>
          </a:prstGeom>
          <a:noFill/>
        </p:spPr>
        <p:txBody>
          <a:bodyPr wrap="square" lIns="0" tIns="0" rIns="0" bIns="0" rtlCol="0">
            <a:spAutoFit/>
          </a:bodyPr>
          <a:lstStyle/>
          <a:p>
            <a:r>
              <a:rPr lang="en-US" sz="1200" i="0" dirty="0">
                <a:solidFill>
                  <a:schemeClr val="tx2"/>
                </a:solidFill>
                <a:latin typeface="+mj-lt"/>
              </a:rPr>
              <a:t>Industry Experience</a:t>
            </a:r>
          </a:p>
          <a:p>
            <a:r>
              <a:rPr lang="en-US" sz="1200" dirty="0">
                <a:solidFill>
                  <a:schemeClr val="tx1">
                    <a:lumMod val="50000"/>
                    <a:lumOff val="50000"/>
                  </a:schemeClr>
                </a:solidFill>
              </a:rPr>
              <a:t>Manufacturing</a:t>
            </a:r>
            <a:r>
              <a:rPr lang="en-US" sz="1200" i="0" dirty="0">
                <a:solidFill>
                  <a:schemeClr val="tx1">
                    <a:lumMod val="50000"/>
                    <a:lumOff val="50000"/>
                  </a:schemeClr>
                </a:solidFill>
              </a:rPr>
              <a:t> | </a:t>
            </a:r>
            <a:r>
              <a:rPr lang="en-US" sz="1200" dirty="0">
                <a:solidFill>
                  <a:schemeClr val="tx1">
                    <a:lumMod val="50000"/>
                    <a:lumOff val="50000"/>
                  </a:schemeClr>
                </a:solidFill>
              </a:rPr>
              <a:t>Construction | Theatre/Entertainment | Food Distribution | Cannabis</a:t>
            </a:r>
            <a:endParaRPr lang="en-US" sz="1200" i="0" dirty="0">
              <a:solidFill>
                <a:schemeClr val="tx1">
                  <a:lumMod val="50000"/>
                  <a:lumOff val="50000"/>
                </a:schemeClr>
              </a:solidFill>
            </a:endParaRPr>
          </a:p>
        </p:txBody>
      </p:sp>
      <p:pic>
        <p:nvPicPr>
          <p:cNvPr id="11" name="Picture 10">
            <a:extLst>
              <a:ext uri="{FF2B5EF4-FFF2-40B4-BE49-F238E27FC236}">
                <a16:creationId xmlns:a16="http://schemas.microsoft.com/office/drawing/2014/main" id="{8508A752-18CB-0CC6-50B8-491550917D4B}"/>
              </a:ext>
            </a:extLst>
          </p:cNvPr>
          <p:cNvPicPr>
            <a:picLocks noChangeAspect="1"/>
          </p:cNvPicPr>
          <p:nvPr/>
        </p:nvPicPr>
        <p:blipFill>
          <a:blip r:embed="rId2"/>
          <a:srcRect t="10000" b="10000"/>
          <a:stretch/>
        </p:blipFill>
        <p:spPr>
          <a:xfrm>
            <a:off x="1146176" y="408201"/>
            <a:ext cx="750674" cy="750674"/>
          </a:xfrm>
          <a:prstGeom prst="ellipse">
            <a:avLst/>
          </a:prstGeom>
        </p:spPr>
      </p:pic>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1602309"/>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25" name="TextBox 24">
            <a:extLst>
              <a:ext uri="{FF2B5EF4-FFF2-40B4-BE49-F238E27FC236}">
                <a16:creationId xmlns:a16="http://schemas.microsoft.com/office/drawing/2014/main" id="{0493F3E1-73D2-A8EB-2032-61E0002D9A87}"/>
              </a:ext>
            </a:extLst>
          </p:cNvPr>
          <p:cNvSpPr txBox="1"/>
          <p:nvPr/>
        </p:nvSpPr>
        <p:spPr>
          <a:xfrm>
            <a:off x="4470400" y="2499443"/>
            <a:ext cx="7371556" cy="3877985"/>
          </a:xfrm>
          <a:prstGeom prst="rect">
            <a:avLst/>
          </a:prstGeom>
          <a:noFill/>
        </p:spPr>
        <p:txBody>
          <a:bodyPr wrap="square" lIns="0" tIns="0" rIns="0" bIns="0" rtlCol="0">
            <a:spAutoFit/>
          </a:bodyPr>
          <a:lstStyle/>
          <a:p>
            <a:r>
              <a:rPr lang="en-US" sz="1200" dirty="0">
                <a:solidFill>
                  <a:schemeClr val="tx2"/>
                </a:solidFill>
                <a:latin typeface="+mj-lt"/>
              </a:rPr>
              <a:t>Processing Facility Buildout | Food Distribution &amp; Construction</a:t>
            </a:r>
          </a:p>
          <a:p>
            <a:pPr marL="171450" indent="-171450">
              <a:buFont typeface="Arial" panose="020B0604020202020204" pitchFamily="34" charset="0"/>
              <a:buChar char="•"/>
            </a:pPr>
            <a:r>
              <a:rPr lang="en-US" sz="1200" i="0" dirty="0">
                <a:solidFill>
                  <a:schemeClr val="tx1">
                    <a:lumMod val="50000"/>
                    <a:lumOff val="50000"/>
                  </a:schemeClr>
                </a:solidFill>
              </a:rPr>
              <a:t>Managed relationships with various contractor/subcontractors, acting as the owner’s representative, to make decisions in the best interest of the company while maintaining clear lines of communication with CPNY leadership to keep informed of progress and to leverage input when needed.</a:t>
            </a:r>
          </a:p>
          <a:p>
            <a:pPr marL="171450" indent="-171450">
              <a:buFont typeface="Arial" panose="020B0604020202020204" pitchFamily="34" charset="0"/>
              <a:buChar char="•"/>
            </a:pPr>
            <a:r>
              <a:rPr lang="en-US" sz="1200" i="0" dirty="0">
                <a:solidFill>
                  <a:schemeClr val="tx1">
                    <a:lumMod val="50000"/>
                    <a:lumOff val="50000"/>
                  </a:schemeClr>
                </a:solidFill>
              </a:rPr>
              <a:t>Developed a Stakeholder Register. Project Timeliness Overview, Change &amp; Open Issues Log, Risk Register, and Equipment Log – shared weekly with CPNY leadership – to ensure clarity, focus, and line of sight to challenges.</a:t>
            </a:r>
          </a:p>
          <a:p>
            <a:pPr marL="171450" indent="-171450">
              <a:buFont typeface="Arial" panose="020B0604020202020204" pitchFamily="34" charset="0"/>
              <a:buChar char="•"/>
            </a:pPr>
            <a:r>
              <a:rPr lang="en-US" sz="1200" i="0" dirty="0">
                <a:solidFill>
                  <a:schemeClr val="tx1">
                    <a:lumMod val="50000"/>
                    <a:lumOff val="50000"/>
                  </a:schemeClr>
                </a:solidFill>
              </a:rPr>
              <a:t>Executed a daily high-level summary of the day’s activities on site, any open concerns/issues, and what the forecasted upcoming work was on site to CPNY leadership.</a:t>
            </a:r>
          </a:p>
          <a:p>
            <a:pPr marL="171450" indent="-171450">
              <a:buFont typeface="Arial" panose="020B0604020202020204" pitchFamily="34" charset="0"/>
              <a:buChar char="•"/>
            </a:pPr>
            <a:r>
              <a:rPr lang="en-US" sz="1200" i="0" dirty="0">
                <a:solidFill>
                  <a:schemeClr val="tx1">
                    <a:lumMod val="50000"/>
                    <a:lumOff val="50000"/>
                  </a:schemeClr>
                </a:solidFill>
              </a:rPr>
              <a:t>Provided a Weekly Status Update which included the status of Open Changes &amp; Issues, Risk Register, Project Timeline Overview, and outstanding questions requiring immediate answers. </a:t>
            </a:r>
          </a:p>
          <a:p>
            <a:br>
              <a:rPr lang="en-US" sz="1200" dirty="0">
                <a:solidFill>
                  <a:schemeClr val="tx2"/>
                </a:solidFill>
                <a:latin typeface="+mj-lt"/>
              </a:rPr>
            </a:br>
            <a:r>
              <a:rPr lang="en-US" sz="1200" dirty="0">
                <a:solidFill>
                  <a:schemeClr val="tx2"/>
                </a:solidFill>
                <a:latin typeface="+mj-lt"/>
              </a:rPr>
              <a:t>Performance Hall Renovation | Manufacturing &amp; Construction</a:t>
            </a:r>
          </a:p>
          <a:p>
            <a:pPr marL="171450" indent="-171450">
              <a:buFont typeface="Arial" panose="020B0604020202020204" pitchFamily="34" charset="0"/>
              <a:buChar char="•"/>
            </a:pPr>
            <a:r>
              <a:rPr lang="en-US" sz="1200" i="0" dirty="0">
                <a:solidFill>
                  <a:schemeClr val="tx1">
                    <a:lumMod val="50000"/>
                    <a:lumOff val="50000"/>
                  </a:schemeClr>
                </a:solidFill>
              </a:rPr>
              <a:t>Responsible for management of $10+ million contract for design &amp; installation of theatrical rigging &amp; acoustic equipment in premier performing arts facility in New York City.</a:t>
            </a:r>
          </a:p>
          <a:p>
            <a:pPr marL="171450" indent="-171450">
              <a:buFont typeface="Arial" panose="020B0604020202020204" pitchFamily="34" charset="0"/>
              <a:buChar char="•"/>
            </a:pPr>
            <a:r>
              <a:rPr lang="en-US" sz="1200" i="0" dirty="0">
                <a:solidFill>
                  <a:schemeClr val="tx1">
                    <a:lumMod val="50000"/>
                    <a:lumOff val="50000"/>
                  </a:schemeClr>
                </a:solidFill>
              </a:rPr>
              <a:t>Facilitate project team efforts and actions to Interpret project drawings and specifications to ensure proper machine and electrical design of custom equipment.</a:t>
            </a:r>
          </a:p>
          <a:p>
            <a:pPr marL="171450" indent="-171450">
              <a:buFont typeface="Arial" panose="020B0604020202020204" pitchFamily="34" charset="0"/>
              <a:buChar char="•"/>
            </a:pPr>
            <a:r>
              <a:rPr lang="en-US" sz="1200" i="0" dirty="0">
                <a:solidFill>
                  <a:schemeClr val="tx1">
                    <a:lumMod val="50000"/>
                    <a:lumOff val="50000"/>
                  </a:schemeClr>
                </a:solidFill>
              </a:rPr>
              <a:t>Lead communications between international vendor and project design team to assist in confirming functionality of design intent and customization of vendor’s standard product. </a:t>
            </a:r>
          </a:p>
          <a:p>
            <a:pPr marL="171450" indent="-171450">
              <a:buFont typeface="Arial" panose="020B0604020202020204" pitchFamily="34" charset="0"/>
              <a:buChar char="•"/>
            </a:pPr>
            <a:r>
              <a:rPr lang="en-US" sz="1200" i="0" dirty="0">
                <a:solidFill>
                  <a:schemeClr val="tx1">
                    <a:lumMod val="50000"/>
                    <a:lumOff val="50000"/>
                  </a:schemeClr>
                </a:solidFill>
              </a:rPr>
              <a:t>Coordinate installation manpower requirements with subcontractor to ensure project timeline is maintained. </a:t>
            </a: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4470400" y="1570779"/>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sp>
        <p:nvSpPr>
          <p:cNvPr id="5" name="TextBox 4">
            <a:extLst>
              <a:ext uri="{FF2B5EF4-FFF2-40B4-BE49-F238E27FC236}">
                <a16:creationId xmlns:a16="http://schemas.microsoft.com/office/drawing/2014/main" id="{BF1AA82F-ED2D-BAE4-32A0-DD6D97271952}"/>
              </a:ext>
            </a:extLst>
          </p:cNvPr>
          <p:cNvSpPr txBox="1"/>
          <p:nvPr/>
        </p:nvSpPr>
        <p:spPr>
          <a:xfrm>
            <a:off x="5827143" y="408201"/>
            <a:ext cx="2135200" cy="750674"/>
          </a:xfrm>
          <a:prstGeom prst="rect">
            <a:avLst/>
          </a:prstGeom>
          <a:noFill/>
        </p:spPr>
        <p:txBody>
          <a:bodyPr wrap="square" lIns="0" tIns="0" rIns="0" bIns="0" rtlCol="0" anchor="ctr">
            <a:noAutofit/>
          </a:bodyPr>
          <a:lstStyle/>
          <a:p>
            <a:r>
              <a:rPr lang="en-US" sz="1200" i="0" dirty="0">
                <a:latin typeface="+mj-lt"/>
              </a:rPr>
              <a:t>Email</a:t>
            </a:r>
          </a:p>
          <a:p>
            <a:r>
              <a:rPr lang="en-US" sz="1200" b="0" i="0" kern="1200" dirty="0" err="1">
                <a:solidFill>
                  <a:schemeClr val="tx1"/>
                </a:solidFill>
              </a:rPr>
              <a:t>Ryan.cole@thebridge.com</a:t>
            </a:r>
            <a:endParaRPr lang="en-US" sz="1200" b="0" i="0" kern="1200" dirty="0">
              <a:solidFill>
                <a:schemeClr val="tx1"/>
              </a:solidFill>
            </a:endParaRPr>
          </a:p>
        </p:txBody>
      </p:sp>
      <p:sp>
        <p:nvSpPr>
          <p:cNvPr id="6" name="TextBox 5">
            <a:extLst>
              <a:ext uri="{FF2B5EF4-FFF2-40B4-BE49-F238E27FC236}">
                <a16:creationId xmlns:a16="http://schemas.microsoft.com/office/drawing/2014/main" id="{57793F38-3EA5-E27A-341E-088FA9098FA0}"/>
              </a:ext>
            </a:extLst>
          </p:cNvPr>
          <p:cNvSpPr txBox="1"/>
          <p:nvPr/>
        </p:nvSpPr>
        <p:spPr>
          <a:xfrm>
            <a:off x="8812765" y="414893"/>
            <a:ext cx="1301644" cy="743982"/>
          </a:xfrm>
          <a:prstGeom prst="rect">
            <a:avLst/>
          </a:prstGeom>
          <a:noFill/>
        </p:spPr>
        <p:txBody>
          <a:bodyPr wrap="square" lIns="0" tIns="0" rIns="0" bIns="0" rtlCol="0" anchor="ctr">
            <a:noAutofit/>
          </a:bodyPr>
          <a:lstStyle/>
          <a:p>
            <a:r>
              <a:rPr lang="en-US" sz="1200" i="0" dirty="0">
                <a:latin typeface="+mj-lt"/>
              </a:rPr>
              <a:t>Mobile</a:t>
            </a:r>
            <a:r>
              <a:rPr lang="en-US" sz="1200" i="0" dirty="0"/>
              <a:t> </a:t>
            </a:r>
          </a:p>
          <a:p>
            <a:r>
              <a:rPr lang="en-US" sz="1200" b="0" i="0" dirty="0"/>
              <a:t>(</a:t>
            </a:r>
            <a:r>
              <a:rPr lang="en-US" sz="1200" dirty="0"/>
              <a:t>703</a:t>
            </a:r>
            <a:r>
              <a:rPr lang="en-US" sz="1200" b="0" i="0" dirty="0"/>
              <a:t>) 639-9342</a:t>
            </a:r>
          </a:p>
        </p:txBody>
      </p:sp>
      <p:sp>
        <p:nvSpPr>
          <p:cNvPr id="7" name="TextBox 6">
            <a:extLst>
              <a:ext uri="{FF2B5EF4-FFF2-40B4-BE49-F238E27FC236}">
                <a16:creationId xmlns:a16="http://schemas.microsoft.com/office/drawing/2014/main" id="{2F1FACB2-FAFD-7CDF-9AF4-5D6662DDA1AD}"/>
              </a:ext>
            </a:extLst>
          </p:cNvPr>
          <p:cNvSpPr txBox="1"/>
          <p:nvPr/>
        </p:nvSpPr>
        <p:spPr>
          <a:xfrm>
            <a:off x="10491788" y="407236"/>
            <a:ext cx="1350167" cy="743982"/>
          </a:xfrm>
          <a:prstGeom prst="rect">
            <a:avLst/>
          </a:prstGeom>
          <a:noFill/>
        </p:spPr>
        <p:txBody>
          <a:bodyPr wrap="square" lIns="0" tIns="0" rIns="0" bIns="0" rtlCol="0" anchor="ctr">
            <a:noAutofit/>
          </a:bodyPr>
          <a:lstStyle/>
          <a:p>
            <a:r>
              <a:rPr lang="en-US" sz="1200" dirty="0">
                <a:latin typeface="+mj-lt"/>
              </a:rPr>
              <a:t>Location</a:t>
            </a:r>
          </a:p>
          <a:p>
            <a:r>
              <a:rPr lang="en-US" sz="1200" b="0" i="0" dirty="0"/>
              <a:t>Syracuse, New York</a:t>
            </a:r>
            <a:endParaRPr lang="en-US" sz="1200" b="0" i="0" dirty="0">
              <a:latin typeface="Avenir Book" panose="02000503020000020003" pitchFamily="2" charset="0"/>
            </a:endParaRPr>
          </a:p>
        </p:txBody>
      </p:sp>
    </p:spTree>
    <p:extLst>
      <p:ext uri="{BB962C8B-B14F-4D97-AF65-F5344CB8AC3E}">
        <p14:creationId xmlns:p14="http://schemas.microsoft.com/office/powerpoint/2010/main" val="802861282"/>
      </p:ext>
    </p:extLst>
  </p:cSld>
  <p:clrMapOvr>
    <a:masterClrMapping/>
  </p:clrMapOvr>
</p:sld>
</file>

<file path=ppt/theme/theme1.xml><?xml version="1.0" encoding="utf-8"?>
<a:theme xmlns:a="http://schemas.openxmlformats.org/drawingml/2006/main" name="The Bridge Theme - V01">
  <a:themeElements>
    <a:clrScheme name="The Bridge 2024 Color Palette">
      <a:dk1>
        <a:srgbClr val="000000"/>
      </a:dk1>
      <a:lt1>
        <a:srgbClr val="FFFFFF"/>
      </a:lt1>
      <a:dk2>
        <a:srgbClr val="242834"/>
      </a:dk2>
      <a:lt2>
        <a:srgbClr val="FFFFFF"/>
      </a:lt2>
      <a:accent1>
        <a:srgbClr val="FF4138"/>
      </a:accent1>
      <a:accent2>
        <a:srgbClr val="232835"/>
      </a:accent2>
      <a:accent3>
        <a:srgbClr val="61B2DD"/>
      </a:accent3>
      <a:accent4>
        <a:srgbClr val="086E4F"/>
      </a:accent4>
      <a:accent5>
        <a:srgbClr val="641923"/>
      </a:accent5>
      <a:accent6>
        <a:srgbClr val="976391"/>
      </a:accent6>
      <a:hlink>
        <a:srgbClr val="21B2FF"/>
      </a:hlink>
      <a:folHlink>
        <a:srgbClr val="666869"/>
      </a:folHlink>
    </a:clrScheme>
    <a:fontScheme name="The Bridge - Fonts">
      <a:majorFont>
        <a:latin typeface="Avenir Next LT Pro Demi"/>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 Bridge Theme - V01" id="{6008B182-FE83-1C46-AFC5-B69E86353FCC}" vid="{0A38B5E1-AAD0-484B-AE36-74D7632B8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26D0A9-8D78-8C49-A574-C67A214FDB6F}">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6522676-9d5d-4c93-bc87-501c8cb86033" xsi:nil="true"/>
    <lcf76f155ced4ddcb4097134ff3c332f xmlns="bb4d6d32-6586-43b9-b010-b256dfc70333">
      <Terms xmlns="http://schemas.microsoft.com/office/infopath/2007/PartnerControls"/>
    </lcf76f155ced4ddcb4097134ff3c332f>
    <Owner xmlns="bb4d6d32-6586-43b9-b010-b256dfc70333">
      <UserInfo>
        <DisplayName/>
        <AccountId xsi:nil="true"/>
        <AccountType/>
      </UserInfo>
    </Owner>
    <Capability xmlns="bb4d6d32-6586-43b9-b010-b256dfc70333" xsi:nil="true"/>
    <Practice xmlns="bb4d6d32-6586-43b9-b010-b256dfc70333">Unknown</Practi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6851C3-F873-4A96-B5BC-7136D9E58DCC}">
  <ds:schemaRefs>
    <ds:schemaRef ds:uri="http://purl.org/dc/terms/"/>
    <ds:schemaRef ds:uri="http://schemas.microsoft.com/office/2006/documentManagement/types"/>
    <ds:schemaRef ds:uri="http://schemas.openxmlformats.org/package/2006/metadata/core-properties"/>
    <ds:schemaRef ds:uri="a6522676-9d5d-4c93-bc87-501c8cb86033"/>
    <ds:schemaRef ds:uri="http://purl.org/dc/elements/1.1/"/>
    <ds:schemaRef ds:uri="http://schemas.microsoft.com/office/infopath/2007/PartnerControls"/>
    <ds:schemaRef ds:uri="bb4d6d32-6586-43b9-b010-b256dfc70333"/>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CEC8B744-ED7C-4221-B55D-269A2076E600}"/>
</file>

<file path=customXml/itemProps3.xml><?xml version="1.0" encoding="utf-8"?>
<ds:datastoreItem xmlns:ds="http://schemas.openxmlformats.org/officeDocument/2006/customXml" ds:itemID="{031560D2-03FC-4800-ADB2-ABE25F1C4A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21677</TotalTime>
  <Words>793</Words>
  <Application>Microsoft Macintosh PowerPoint</Application>
  <PresentationFormat>Widescreen</PresentationFormat>
  <Paragraphs>62</Paragraphs>
  <Slides>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vt:i4>
      </vt:variant>
    </vt:vector>
  </HeadingPairs>
  <TitlesOfParts>
    <vt:vector size="11" baseType="lpstr">
      <vt:lpstr>Avenir Black</vt:lpstr>
      <vt:lpstr>Avenir Next LT Pro</vt:lpstr>
      <vt:lpstr>Calibri</vt:lpstr>
      <vt:lpstr>avenir book</vt:lpstr>
      <vt:lpstr>Avenir Next LT Pro Demi</vt:lpstr>
      <vt:lpstr>Mercury Display</vt:lpstr>
      <vt:lpstr>Arial</vt:lpstr>
      <vt:lpstr>The Bridge Theme - V01</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Bridge - PowerPoint Template 2024</dc:title>
  <dc:subject/>
  <dc:creator>Jennifer Leinweber</dc:creator>
  <cp:keywords/>
  <dc:description/>
  <cp:lastModifiedBy>Ryan Cole</cp:lastModifiedBy>
  <cp:revision>90</cp:revision>
  <dcterms:created xsi:type="dcterms:W3CDTF">2023-12-12T06:48:12Z</dcterms:created>
  <dcterms:modified xsi:type="dcterms:W3CDTF">2024-07-01T23:44:51Z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y fmtid="{D5CDD505-2E9C-101B-9397-08002B2CF9AE}" pid="3" name="MediaServiceImageTags">
    <vt:lpwstr/>
  </property>
</Properties>
</file>